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notesMasterIdLst>
    <p:notesMasterId r:id="rId44"/>
  </p:notesMasterIdLst>
  <p:sldIdLst>
    <p:sldId id="258" r:id="rId2"/>
    <p:sldId id="285" r:id="rId3"/>
    <p:sldId id="286" r:id="rId4"/>
    <p:sldId id="287" r:id="rId5"/>
    <p:sldId id="270" r:id="rId6"/>
    <p:sldId id="271" r:id="rId7"/>
    <p:sldId id="302" r:id="rId8"/>
    <p:sldId id="318" r:id="rId9"/>
    <p:sldId id="317" r:id="rId10"/>
    <p:sldId id="319" r:id="rId11"/>
    <p:sldId id="290" r:id="rId12"/>
    <p:sldId id="291" r:id="rId13"/>
    <p:sldId id="293" r:id="rId14"/>
    <p:sldId id="294" r:id="rId15"/>
    <p:sldId id="292" r:id="rId16"/>
    <p:sldId id="303" r:id="rId17"/>
    <p:sldId id="320" r:id="rId18"/>
    <p:sldId id="327" r:id="rId19"/>
    <p:sldId id="312" r:id="rId20"/>
    <p:sldId id="316" r:id="rId21"/>
    <p:sldId id="315" r:id="rId22"/>
    <p:sldId id="326" r:id="rId23"/>
    <p:sldId id="321" r:id="rId24"/>
    <p:sldId id="322" r:id="rId25"/>
    <p:sldId id="323" r:id="rId26"/>
    <p:sldId id="313" r:id="rId27"/>
    <p:sldId id="324" r:id="rId28"/>
    <p:sldId id="325" r:id="rId29"/>
    <p:sldId id="345" r:id="rId30"/>
    <p:sldId id="342" r:id="rId31"/>
    <p:sldId id="343" r:id="rId32"/>
    <p:sldId id="344" r:id="rId33"/>
    <p:sldId id="336" r:id="rId34"/>
    <p:sldId id="337" r:id="rId35"/>
    <p:sldId id="310" r:id="rId36"/>
    <p:sldId id="340" r:id="rId37"/>
    <p:sldId id="341" r:id="rId38"/>
    <p:sldId id="339" r:id="rId39"/>
    <p:sldId id="338" r:id="rId40"/>
    <p:sldId id="295" r:id="rId41"/>
    <p:sldId id="328" r:id="rId42"/>
    <p:sldId id="284" r:id="rId43"/>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660066"/>
    <a:srgbClr val="CC6600"/>
    <a:srgbClr val="FF3300"/>
    <a:srgbClr val="BC14B4"/>
    <a:srgbClr val="BE12A5"/>
    <a:srgbClr val="BF11B7"/>
    <a:srgbClr val="FF6600"/>
    <a:srgbClr val="FF99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9E3BD48-6E4D-4C29-A8EA-1F6D9AAC6528}" type="datetimeFigureOut">
              <a:rPr lang="it-IT"/>
              <a:pPr>
                <a:defRPr/>
              </a:pPr>
              <a:t>23/03/2021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1C161B1-DFAF-4116-AC2F-25C6BD188E4A}" type="slidenum">
              <a:rPr lang="it-IT"/>
              <a:pPr>
                <a:defRPr/>
              </a:pPr>
              <a:t>‹N›</a:t>
            </a:fld>
            <a:endParaRPr lang="it-IT"/>
          </a:p>
        </p:txBody>
      </p:sp>
    </p:spTree>
    <p:extLst>
      <p:ext uri="{BB962C8B-B14F-4D97-AF65-F5344CB8AC3E}">
        <p14:creationId xmlns:p14="http://schemas.microsoft.com/office/powerpoint/2010/main" val="2093889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1C161B1-DFAF-4116-AC2F-25C6BD188E4A}" type="slidenum">
              <a:rPr lang="it-IT" smtClean="0"/>
              <a:pPr>
                <a:defRPr/>
              </a:pPr>
              <a:t>20</a:t>
            </a:fld>
            <a:endParaRPr lang="it-IT"/>
          </a:p>
        </p:txBody>
      </p:sp>
    </p:spTree>
    <p:extLst>
      <p:ext uri="{BB962C8B-B14F-4D97-AF65-F5344CB8AC3E}">
        <p14:creationId xmlns:p14="http://schemas.microsoft.com/office/powerpoint/2010/main" val="3456188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Sottotito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Titolo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it-IT" smtClean="0"/>
              <a:t>Fare clic per modificare lo stile del titolo</a:t>
            </a:r>
            <a:endParaRPr kumimoji="0" lang="en-US"/>
          </a:p>
        </p:txBody>
      </p:sp>
      <p:cxnSp>
        <p:nvCxnSpPr>
          <p:cNvPr id="8" name="Connettore 1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egnaposto data 14"/>
          <p:cNvSpPr>
            <a:spLocks noGrp="1"/>
          </p:cNvSpPr>
          <p:nvPr>
            <p:ph type="dt" sz="half" idx="10"/>
          </p:nvPr>
        </p:nvSpPr>
        <p:spPr/>
        <p:txBody>
          <a:bodyPr/>
          <a:lstStyle/>
          <a:p>
            <a:pPr>
              <a:defRPr/>
            </a:pPr>
            <a:fld id="{CB1BF1BA-2D86-4139-9AF9-E17E3C991952}" type="datetimeFigureOut">
              <a:rPr lang="it-IT" smtClean="0"/>
              <a:pPr>
                <a:defRPr/>
              </a:pPr>
              <a:t>23/03/2021</a:t>
            </a:fld>
            <a:endParaRPr lang="it-IT"/>
          </a:p>
        </p:txBody>
      </p:sp>
      <p:sp>
        <p:nvSpPr>
          <p:cNvPr id="16" name="Segnaposto numero diapositiva 15"/>
          <p:cNvSpPr>
            <a:spLocks noGrp="1"/>
          </p:cNvSpPr>
          <p:nvPr>
            <p:ph type="sldNum" sz="quarter" idx="11"/>
          </p:nvPr>
        </p:nvSpPr>
        <p:spPr/>
        <p:txBody>
          <a:bodyPr/>
          <a:lstStyle/>
          <a:p>
            <a:pPr>
              <a:defRPr/>
            </a:pPr>
            <a:fld id="{26B1DC2C-88BA-42EC-82E7-184DCB3E51C3}" type="slidenum">
              <a:rPr lang="it-IT" smtClean="0"/>
              <a:pPr>
                <a:defRPr/>
              </a:pPr>
              <a:t>‹N›</a:t>
            </a:fld>
            <a:endParaRPr lang="it-IT"/>
          </a:p>
        </p:txBody>
      </p:sp>
      <p:sp>
        <p:nvSpPr>
          <p:cNvPr id="17" name="Segnaposto piè di pagina 16"/>
          <p:cNvSpPr>
            <a:spLocks noGrp="1"/>
          </p:cNvSpPr>
          <p:nvPr>
            <p:ph type="ftr" sz="quarter" idx="12"/>
          </p:nvPr>
        </p:nvSpPr>
        <p:spPr/>
        <p:txBody>
          <a:bodyPr/>
          <a:lstStyle/>
          <a:p>
            <a:pPr>
              <a:defRPr/>
            </a:pPr>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pPr>
              <a:defRPr/>
            </a:pPr>
            <a:fld id="{0EB516C7-BAC1-459F-B281-49B8865CD63A}" type="datetimeFigureOut">
              <a:rPr lang="it-IT" smtClean="0"/>
              <a:pPr>
                <a:defRPr/>
              </a:pPr>
              <a:t>23/03/2021</a:t>
            </a:fld>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CE57EC3D-B092-4427-9C23-1DA47B018EDA}" type="slidenum">
              <a:rPr lang="it-IT" smtClean="0"/>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pPr>
              <a:defRPr/>
            </a:pPr>
            <a:fld id="{439D88A5-5580-47D4-9EC6-396325AEAB5B}" type="datetimeFigureOut">
              <a:rPr lang="it-IT" smtClean="0"/>
              <a:pPr>
                <a:defRPr/>
              </a:pPr>
              <a:t>23/03/2021</a:t>
            </a:fld>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898BAB5E-1A5F-4E89-BFFB-820ED9E7E1A5}" type="slidenum">
              <a:rPr lang="it-IT" smtClean="0"/>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Segnaposto contenuto 8"/>
          <p:cNvSpPr>
            <a:spLocks noGrp="1"/>
          </p:cNvSpPr>
          <p:nvPr>
            <p:ph idx="1"/>
          </p:nvPr>
        </p:nvSpPr>
        <p:spPr>
          <a:xfrm>
            <a:off x="457200" y="1524000"/>
            <a:ext cx="8229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4" name="Segnaposto data 13"/>
          <p:cNvSpPr>
            <a:spLocks noGrp="1"/>
          </p:cNvSpPr>
          <p:nvPr>
            <p:ph type="dt" sz="half" idx="14"/>
          </p:nvPr>
        </p:nvSpPr>
        <p:spPr/>
        <p:txBody>
          <a:bodyPr/>
          <a:lstStyle/>
          <a:p>
            <a:pPr>
              <a:defRPr/>
            </a:pPr>
            <a:fld id="{086EAB45-2B1C-4A93-8BD6-542DE54C4E9E}" type="datetimeFigureOut">
              <a:rPr lang="it-IT" smtClean="0"/>
              <a:pPr>
                <a:defRPr/>
              </a:pPr>
              <a:t>23/03/2021</a:t>
            </a:fld>
            <a:endParaRPr lang="it-IT"/>
          </a:p>
        </p:txBody>
      </p:sp>
      <p:sp>
        <p:nvSpPr>
          <p:cNvPr id="15" name="Segnaposto numero diapositiva 14"/>
          <p:cNvSpPr>
            <a:spLocks noGrp="1"/>
          </p:cNvSpPr>
          <p:nvPr>
            <p:ph type="sldNum" sz="quarter" idx="15"/>
          </p:nvPr>
        </p:nvSpPr>
        <p:spPr/>
        <p:txBody>
          <a:bodyPr/>
          <a:lstStyle>
            <a:lvl1pPr algn="ctr">
              <a:defRPr/>
            </a:lvl1pPr>
          </a:lstStyle>
          <a:p>
            <a:pPr>
              <a:defRPr/>
            </a:pPr>
            <a:fld id="{BABB86D1-1264-4ECE-B928-25E94B82EB77}" type="slidenum">
              <a:rPr lang="it-IT" smtClean="0"/>
              <a:pPr>
                <a:defRPr/>
              </a:pPr>
              <a:t>‹N›</a:t>
            </a:fld>
            <a:endParaRPr lang="it-IT"/>
          </a:p>
        </p:txBody>
      </p:sp>
      <p:sp>
        <p:nvSpPr>
          <p:cNvPr id="16" name="Segnaposto piè di pagina 15"/>
          <p:cNvSpPr>
            <a:spLocks noGrp="1"/>
          </p:cNvSpPr>
          <p:nvPr>
            <p:ph type="ftr" sz="quarter" idx="16"/>
          </p:nvPr>
        </p:nvSpPr>
        <p:spPr/>
        <p:txBody>
          <a:bodyPr/>
          <a:lstStyle/>
          <a:p>
            <a:pPr>
              <a:defRPr/>
            </a:pPr>
            <a:endParaRPr lang="it-IT"/>
          </a:p>
        </p:txBody>
      </p:sp>
      <p:sp>
        <p:nvSpPr>
          <p:cNvPr id="17" name="Titolo 16"/>
          <p:cNvSpPr>
            <a:spLocks noGrp="1"/>
          </p:cNvSpPr>
          <p:nvPr>
            <p:ph type="title"/>
          </p:nvPr>
        </p:nvSpPr>
        <p:spPr/>
        <p:txBody>
          <a:bodyPr rtlCol="0" anchor="b" anchorCtr="0"/>
          <a:lstStyle/>
          <a:p>
            <a:r>
              <a:rPr kumimoji="0" lang="it-IT" smtClean="0"/>
              <a:t>Fare clic per modificare lo stile del titolo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pPr>
              <a:defRPr/>
            </a:pPr>
            <a:fld id="{52E6F758-B24A-4BFA-9596-0B7213F3411C}" type="datetimeFigureOut">
              <a:rPr lang="it-IT" smtClean="0"/>
              <a:pPr>
                <a:defRPr/>
              </a:pPr>
              <a:t>23/03/2021</a:t>
            </a:fld>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BF7B7CAF-3ED6-423E-AF0C-1E12B8C92A82}" type="slidenum">
              <a:rPr lang="it-IT" smtClean="0"/>
              <a:pPr>
                <a:defRPr/>
              </a:pPr>
              <a:t>‹N›</a:t>
            </a:fld>
            <a:endParaRPr lang="it-IT"/>
          </a:p>
        </p:txBody>
      </p:sp>
      <p:sp>
        <p:nvSpPr>
          <p:cNvPr id="2" name="Tito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cxnSp>
        <p:nvCxnSpPr>
          <p:cNvPr id="7" name="Connettore 1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Segnaposto data 4"/>
          <p:cNvSpPr>
            <a:spLocks noGrp="1"/>
          </p:cNvSpPr>
          <p:nvPr>
            <p:ph type="dt" sz="half" idx="10"/>
          </p:nvPr>
        </p:nvSpPr>
        <p:spPr/>
        <p:txBody>
          <a:bodyPr/>
          <a:lstStyle/>
          <a:p>
            <a:pPr>
              <a:defRPr/>
            </a:pPr>
            <a:fld id="{53F51438-C510-44E1-92F4-12CC5963FDC5}" type="datetimeFigureOut">
              <a:rPr lang="it-IT" smtClean="0"/>
              <a:pPr>
                <a:defRPr/>
              </a:pPr>
              <a:t>23/03/2021</a:t>
            </a:fld>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p:txBody>
          <a:bodyPr/>
          <a:lstStyle/>
          <a:p>
            <a:pPr>
              <a:defRPr/>
            </a:pPr>
            <a:fld id="{44FE049F-D7E5-48F3-8508-585117DBCA6A}" type="slidenum">
              <a:rPr lang="it-IT" smtClean="0"/>
              <a:pPr>
                <a:defRPr/>
              </a:pPr>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11" name="Segnaposto contenuto 10"/>
          <p:cNvSpPr>
            <a:spLocks noGrp="1"/>
          </p:cNvSpPr>
          <p:nvPr>
            <p:ph sz="half" idx="1"/>
          </p:nvPr>
        </p:nvSpPr>
        <p:spPr>
          <a:xfrm>
            <a:off x="457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9" name="Segnaposto numero diapositiva 8"/>
          <p:cNvSpPr>
            <a:spLocks noGrp="1"/>
          </p:cNvSpPr>
          <p:nvPr>
            <p:ph type="sldNum" sz="quarter" idx="12"/>
          </p:nvPr>
        </p:nvSpPr>
        <p:spPr/>
        <p:txBody>
          <a:bodyPr/>
          <a:lstStyle/>
          <a:p>
            <a:pPr>
              <a:defRPr/>
            </a:pPr>
            <a:fld id="{5C4831B7-FBE6-47AE-A04A-BC0656922F4F}" type="slidenum">
              <a:rPr lang="it-IT" smtClean="0"/>
              <a:pPr>
                <a:defRPr/>
              </a:pPr>
              <a:t>‹N›</a:t>
            </a:fld>
            <a:endParaRPr lang="it-IT"/>
          </a:p>
        </p:txBody>
      </p:sp>
      <p:sp>
        <p:nvSpPr>
          <p:cNvPr id="8" name="Segnaposto piè di pagina 7"/>
          <p:cNvSpPr>
            <a:spLocks noGrp="1"/>
          </p:cNvSpPr>
          <p:nvPr>
            <p:ph type="ftr" sz="quarter" idx="11"/>
          </p:nvPr>
        </p:nvSpPr>
        <p:spPr/>
        <p:txBody>
          <a:bodyPr/>
          <a:lstStyle/>
          <a:p>
            <a:pPr>
              <a:defRPr/>
            </a:pPr>
            <a:endParaRPr lang="it-IT"/>
          </a:p>
        </p:txBody>
      </p:sp>
      <p:sp>
        <p:nvSpPr>
          <p:cNvPr id="7" name="Segnaposto data 6"/>
          <p:cNvSpPr>
            <a:spLocks noGrp="1"/>
          </p:cNvSpPr>
          <p:nvPr>
            <p:ph type="dt" sz="half" idx="10"/>
          </p:nvPr>
        </p:nvSpPr>
        <p:spPr/>
        <p:txBody>
          <a:bodyPr/>
          <a:lstStyle/>
          <a:p>
            <a:pPr>
              <a:defRPr/>
            </a:pPr>
            <a:fld id="{9CEB2ECD-7767-4D98-B639-6CAA854424D9}" type="datetimeFigureOut">
              <a:rPr lang="it-IT" smtClean="0"/>
              <a:pPr>
                <a:defRPr/>
              </a:pPr>
              <a:t>23/03/2021</a:t>
            </a:fld>
            <a:endParaRPr lang="it-IT"/>
          </a:p>
        </p:txBody>
      </p:sp>
      <p:sp>
        <p:nvSpPr>
          <p:cNvPr id="3" name="Segnaposto tes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32" name="Segnaposto contenuto 31"/>
          <p:cNvSpPr>
            <a:spLocks noGrp="1"/>
          </p:cNvSpPr>
          <p:nvPr>
            <p:ph sz="half" idx="2"/>
          </p:nvPr>
        </p:nvSpPr>
        <p:spPr>
          <a:xfrm>
            <a:off x="457200"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4" name="Segnaposto contenuto 33"/>
          <p:cNvSpPr>
            <a:spLocks noGrp="1"/>
          </p:cNvSpPr>
          <p:nvPr>
            <p:ph sz="quarter" idx="4"/>
          </p:nvPr>
        </p:nvSpPr>
        <p:spPr>
          <a:xfrm>
            <a:off x="4649788"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 name="Titolo 1"/>
          <p:cNvSpPr>
            <a:spLocks noGrp="1"/>
          </p:cNvSpPr>
          <p:nvPr>
            <p:ph type="title"/>
          </p:nvPr>
        </p:nvSpPr>
        <p:spPr>
          <a:xfrm>
            <a:off x="457200" y="155448"/>
            <a:ext cx="8229600" cy="1143000"/>
          </a:xfrm>
        </p:spPr>
        <p:txBody>
          <a:bodyPr anchor="b" anchorCtr="0"/>
          <a:lstStyle>
            <a:lvl1pPr>
              <a:defRPr/>
            </a:lvl1pPr>
          </a:lstStyle>
          <a:p>
            <a:r>
              <a:rPr kumimoji="0" lang="it-IT" smtClean="0"/>
              <a:t>Fare clic per modificare lo stile del titolo</a:t>
            </a:r>
            <a:endParaRPr kumimoji="0" lang="en-US"/>
          </a:p>
        </p:txBody>
      </p:sp>
      <p:sp>
        <p:nvSpPr>
          <p:cNvPr id="12" name="Segnaposto tes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cxnSp>
        <p:nvCxnSpPr>
          <p:cNvPr id="10" name="Connettore 1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pPr>
              <a:defRPr/>
            </a:pPr>
            <a:fld id="{3B1F3609-A59C-495E-A11E-937EEC323619}" type="datetimeFigureOut">
              <a:rPr lang="it-IT" smtClean="0"/>
              <a:pPr>
                <a:defRPr/>
              </a:pPr>
              <a:t>23/03/2021</a:t>
            </a:fld>
            <a:endParaRPr lang="it-IT"/>
          </a:p>
        </p:txBody>
      </p:sp>
      <p:sp>
        <p:nvSpPr>
          <p:cNvPr id="4" name="Segnaposto piè di pagina 3"/>
          <p:cNvSpPr>
            <a:spLocks noGrp="1"/>
          </p:cNvSpPr>
          <p:nvPr>
            <p:ph type="ftr" sz="quarter" idx="11"/>
          </p:nvPr>
        </p:nvSpPr>
        <p:spPr/>
        <p:txBody>
          <a:bodyPr/>
          <a:lstStyle/>
          <a:p>
            <a:pPr>
              <a:defRPr/>
            </a:pPr>
            <a:endParaRPr lang="it-IT"/>
          </a:p>
        </p:txBody>
      </p:sp>
      <p:sp>
        <p:nvSpPr>
          <p:cNvPr id="5" name="Segnaposto numero diapositiva 4"/>
          <p:cNvSpPr>
            <a:spLocks noGrp="1"/>
          </p:cNvSpPr>
          <p:nvPr>
            <p:ph type="sldNum" sz="quarter" idx="12"/>
          </p:nvPr>
        </p:nvSpPr>
        <p:spPr/>
        <p:txBody>
          <a:bodyPr/>
          <a:lstStyle/>
          <a:p>
            <a:pPr>
              <a:defRPr/>
            </a:pPr>
            <a:fld id="{B6B20BC0-9019-45FA-ABA5-1FA585553DE0}" type="slidenum">
              <a:rPr lang="it-IT" smtClean="0"/>
              <a:pPr>
                <a:defRPr/>
              </a:pPr>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a:defRPr/>
            </a:pPr>
            <a:fld id="{58FD5205-6E81-45A7-BA8D-C979F4A615C2}" type="datetimeFigureOut">
              <a:rPr lang="it-IT" smtClean="0"/>
              <a:pPr>
                <a:defRPr/>
              </a:pPr>
              <a:t>23/03/2021</a:t>
            </a:fld>
            <a:endParaRPr lang="it-IT"/>
          </a:p>
        </p:txBody>
      </p:sp>
      <p:sp>
        <p:nvSpPr>
          <p:cNvPr id="3" name="Segnaposto piè di pagina 2"/>
          <p:cNvSpPr>
            <a:spLocks noGrp="1"/>
          </p:cNvSpPr>
          <p:nvPr>
            <p:ph type="ftr" sz="quarter" idx="11"/>
          </p:nvPr>
        </p:nvSpPr>
        <p:spPr/>
        <p:txBody>
          <a:bodyPr/>
          <a:lstStyle/>
          <a:p>
            <a:pPr>
              <a:defRPr/>
            </a:pPr>
            <a:endParaRPr lang="it-IT"/>
          </a:p>
        </p:txBody>
      </p:sp>
      <p:sp>
        <p:nvSpPr>
          <p:cNvPr id="4" name="Segnaposto numero diapositiva 3"/>
          <p:cNvSpPr>
            <a:spLocks noGrp="1"/>
          </p:cNvSpPr>
          <p:nvPr>
            <p:ph type="sldNum" sz="quarter" idx="12"/>
          </p:nvPr>
        </p:nvSpPr>
        <p:spPr/>
        <p:txBody>
          <a:bodyPr/>
          <a:lstStyle/>
          <a:p>
            <a:pPr>
              <a:defRPr/>
            </a:pPr>
            <a:fld id="{32AEC9F0-E7A2-4DF4-9093-DBB9CE4D2F5C}" type="slidenum">
              <a:rPr lang="it-IT" smtClean="0"/>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9" name="Segnaposto contenuto 28"/>
          <p:cNvSpPr>
            <a:spLocks noGrp="1"/>
          </p:cNvSpPr>
          <p:nvPr>
            <p:ph sz="quarter" idx="1"/>
          </p:nvPr>
        </p:nvSpPr>
        <p:spPr>
          <a:xfrm>
            <a:off x="457200" y="457200"/>
            <a:ext cx="6248400" cy="5715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 name="Segnaposto testo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31" name="Titolo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8" name="Segnaposto data 7"/>
          <p:cNvSpPr>
            <a:spLocks noGrp="1"/>
          </p:cNvSpPr>
          <p:nvPr>
            <p:ph type="dt" sz="half" idx="14"/>
          </p:nvPr>
        </p:nvSpPr>
        <p:spPr/>
        <p:txBody>
          <a:bodyPr/>
          <a:lstStyle/>
          <a:p>
            <a:pPr>
              <a:defRPr/>
            </a:pPr>
            <a:fld id="{CF765542-1377-4BE9-8E9E-9CC1B197C920}" type="datetimeFigureOut">
              <a:rPr lang="it-IT" smtClean="0"/>
              <a:pPr>
                <a:defRPr/>
              </a:pPr>
              <a:t>23/03/2021</a:t>
            </a:fld>
            <a:endParaRPr lang="it-IT"/>
          </a:p>
        </p:txBody>
      </p:sp>
      <p:sp>
        <p:nvSpPr>
          <p:cNvPr id="9" name="Segnaposto numero diapositiva 8"/>
          <p:cNvSpPr>
            <a:spLocks noGrp="1"/>
          </p:cNvSpPr>
          <p:nvPr>
            <p:ph type="sldNum" sz="quarter" idx="15"/>
          </p:nvPr>
        </p:nvSpPr>
        <p:spPr/>
        <p:txBody>
          <a:bodyPr/>
          <a:lstStyle/>
          <a:p>
            <a:pPr>
              <a:defRPr/>
            </a:pPr>
            <a:fld id="{18BE77B8-4E57-45DE-A754-18B5D9D1E72D}" type="slidenum">
              <a:rPr lang="it-IT" smtClean="0"/>
              <a:pPr>
                <a:defRPr/>
              </a:pPr>
              <a:t>‹N›</a:t>
            </a:fld>
            <a:endParaRPr lang="it-IT"/>
          </a:p>
        </p:txBody>
      </p:sp>
      <p:sp>
        <p:nvSpPr>
          <p:cNvPr id="10" name="Segnaposto piè di pagina 9"/>
          <p:cNvSpPr>
            <a:spLocks noGrp="1"/>
          </p:cNvSpPr>
          <p:nvPr>
            <p:ph type="ftr" sz="quarter" idx="16"/>
          </p:nvPr>
        </p:nvSpPr>
        <p:spPr/>
        <p:txBody>
          <a:bodyPr/>
          <a:lstStyle/>
          <a:p>
            <a:pPr>
              <a:defRPr/>
            </a:pPr>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it-IT" smtClean="0"/>
              <a:t>Fare clic sull'icona per inserire un'immagine</a:t>
            </a:r>
            <a:endParaRPr kumimoji="0" lang="en-US"/>
          </a:p>
        </p:txBody>
      </p:sp>
      <p:sp>
        <p:nvSpPr>
          <p:cNvPr id="4" name="Segnaposto testo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8" name="Segnaposto data 7"/>
          <p:cNvSpPr>
            <a:spLocks noGrp="1"/>
          </p:cNvSpPr>
          <p:nvPr>
            <p:ph type="dt" sz="half" idx="10"/>
          </p:nvPr>
        </p:nvSpPr>
        <p:spPr/>
        <p:txBody>
          <a:bodyPr/>
          <a:lstStyle/>
          <a:p>
            <a:pPr>
              <a:defRPr/>
            </a:pPr>
            <a:fld id="{3EE7B4CB-FE11-4BEA-83BF-AB5AAAEA5CC9}" type="datetimeFigureOut">
              <a:rPr lang="it-IT" smtClean="0"/>
              <a:pPr>
                <a:defRPr/>
              </a:pPr>
              <a:t>23/03/2021</a:t>
            </a:fld>
            <a:endParaRPr lang="it-IT"/>
          </a:p>
        </p:txBody>
      </p:sp>
      <p:sp>
        <p:nvSpPr>
          <p:cNvPr id="9" name="Segnaposto numero diapositiva 8"/>
          <p:cNvSpPr>
            <a:spLocks noGrp="1"/>
          </p:cNvSpPr>
          <p:nvPr>
            <p:ph type="sldNum" sz="quarter" idx="11"/>
          </p:nvPr>
        </p:nvSpPr>
        <p:spPr/>
        <p:txBody>
          <a:bodyPr/>
          <a:lstStyle/>
          <a:p>
            <a:pPr>
              <a:defRPr/>
            </a:pPr>
            <a:fld id="{E75F7A28-A76D-48BA-B38A-D1D2844D2F02}" type="slidenum">
              <a:rPr lang="it-IT" smtClean="0"/>
              <a:pPr>
                <a:defRPr/>
              </a:pPr>
              <a:t>‹N›</a:t>
            </a:fld>
            <a:endParaRPr lang="it-IT"/>
          </a:p>
        </p:txBody>
      </p:sp>
      <p:sp>
        <p:nvSpPr>
          <p:cNvPr id="10" name="Segnaposto piè di pagina 9"/>
          <p:cNvSpPr>
            <a:spLocks noGrp="1"/>
          </p:cNvSpPr>
          <p:nvPr>
            <p:ph type="ftr" sz="quarter" idx="12"/>
          </p:nvPr>
        </p:nvSpPr>
        <p:spPr/>
        <p:txBody>
          <a:bodyPr/>
          <a:lstStyle/>
          <a:p>
            <a:pPr>
              <a:defRPr/>
            </a:pPr>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egnaposto testo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a:defRPr/>
            </a:pPr>
            <a:fld id="{6626A95B-8D44-49F7-87A4-383FDE6FB091}" type="datetimeFigureOut">
              <a:rPr lang="it-IT" smtClean="0"/>
              <a:pPr>
                <a:defRPr/>
              </a:pPr>
              <a:t>23/03/2021</a:t>
            </a:fld>
            <a:endParaRPr lang="it-IT"/>
          </a:p>
        </p:txBody>
      </p:sp>
      <p:sp>
        <p:nvSpPr>
          <p:cNvPr id="10" name="Segnaposto piè di pagina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it-IT"/>
          </a:p>
        </p:txBody>
      </p:sp>
      <p:sp>
        <p:nvSpPr>
          <p:cNvPr id="22" name="Segnaposto numero diapositiv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5C20E71F-59BF-4B27-B105-E88F00CDF3A8}" type="slidenum">
              <a:rPr lang="it-IT" smtClean="0"/>
              <a:pPr>
                <a:defRPr/>
              </a:pPr>
              <a:t>‹N›</a:t>
            </a:fld>
            <a:endParaRPr lang="it-IT"/>
          </a:p>
        </p:txBody>
      </p:sp>
      <p:sp>
        <p:nvSpPr>
          <p:cNvPr id="5" name="Segnaposto tito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it-IT" smtClean="0"/>
              <a:t>Fare clic per modificare lo stile del titolo</a:t>
            </a:r>
            <a:endParaRPr kumimoji="0" lang="en-US"/>
          </a:p>
        </p:txBody>
      </p:sp>
    </p:spTree>
  </p:cSld>
  <p:clrMap bg1="dk1" tx1="lt1" bg2="dk2" tx2="lt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34.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52.jpeg"/><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3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3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63.jpeg"/></Relationships>
</file>

<file path=ppt/slides/_rels/slide3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3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CasellaDiTesto 3"/>
          <p:cNvSpPr txBox="1">
            <a:spLocks noChangeArrowheads="1"/>
          </p:cNvSpPr>
          <p:nvPr/>
        </p:nvSpPr>
        <p:spPr bwMode="auto">
          <a:xfrm>
            <a:off x="1692275" y="4076700"/>
            <a:ext cx="3600450" cy="369888"/>
          </a:xfrm>
          <a:prstGeom prst="rect">
            <a:avLst/>
          </a:prstGeom>
          <a:noFill/>
          <a:ln w="9525">
            <a:noFill/>
            <a:miter lim="800000"/>
            <a:headEnd/>
            <a:tailEnd/>
          </a:ln>
        </p:spPr>
        <p:txBody>
          <a:bodyPr>
            <a:spAutoFit/>
          </a:bodyPr>
          <a:lstStyle/>
          <a:p>
            <a:endParaRPr lang="it-IT">
              <a:latin typeface="Rockwell" pitchFamily="18" charset="0"/>
            </a:endParaRPr>
          </a:p>
        </p:txBody>
      </p:sp>
      <p:sp>
        <p:nvSpPr>
          <p:cNvPr id="2052" name="CasellaDiTesto 8"/>
          <p:cNvSpPr txBox="1">
            <a:spLocks noChangeArrowheads="1"/>
          </p:cNvSpPr>
          <p:nvPr/>
        </p:nvSpPr>
        <p:spPr bwMode="auto">
          <a:xfrm>
            <a:off x="755650" y="1341438"/>
            <a:ext cx="7704138" cy="3139321"/>
          </a:xfrm>
          <a:prstGeom prst="rect">
            <a:avLst/>
          </a:prstGeom>
          <a:noFill/>
          <a:ln w="76200">
            <a:solidFill>
              <a:srgbClr val="92D050"/>
            </a:solidFill>
            <a:miter lim="800000"/>
            <a:headEnd/>
            <a:tailEnd/>
          </a:ln>
        </p:spPr>
        <p:txBody>
          <a:bodyPr>
            <a:spAutoFit/>
          </a:bodyPr>
          <a:lstStyle/>
          <a:p>
            <a:pPr algn="ctr">
              <a:lnSpc>
                <a:spcPct val="150000"/>
              </a:lnSpc>
            </a:pPr>
            <a:r>
              <a:rPr lang="it-IT" b="1" dirty="0" smtClean="0">
                <a:latin typeface="Rockwell" pitchFamily="18" charset="0"/>
              </a:rPr>
              <a:t>ISTITUTO </a:t>
            </a:r>
            <a:r>
              <a:rPr lang="it-IT" b="1" dirty="0">
                <a:latin typeface="Rockwell" pitchFamily="18" charset="0"/>
              </a:rPr>
              <a:t>COMPRENSIVO “MONTE ARGENTARIO-GIGLIO</a:t>
            </a:r>
            <a:r>
              <a:rPr lang="it-IT" b="1" dirty="0" smtClean="0">
                <a:latin typeface="Rockwell" pitchFamily="18" charset="0"/>
              </a:rPr>
              <a:t>”</a:t>
            </a:r>
          </a:p>
          <a:p>
            <a:pPr algn="ctr">
              <a:lnSpc>
                <a:spcPct val="150000"/>
              </a:lnSpc>
            </a:pPr>
            <a:endParaRPr lang="it-IT" b="1" dirty="0">
              <a:latin typeface="Rockwell" pitchFamily="18" charset="0"/>
            </a:endParaRPr>
          </a:p>
          <a:p>
            <a:pPr algn="ctr">
              <a:lnSpc>
                <a:spcPct val="150000"/>
              </a:lnSpc>
            </a:pPr>
            <a:r>
              <a:rPr lang="it-IT" sz="2400" b="1" dirty="0" smtClean="0">
                <a:solidFill>
                  <a:srgbClr val="00FF00"/>
                </a:solidFill>
                <a:latin typeface="Rockwell" pitchFamily="18" charset="0"/>
              </a:rPr>
              <a:t>UNITÀ DIDATTICA INCLUSIVA</a:t>
            </a:r>
          </a:p>
          <a:p>
            <a:pPr algn="ctr">
              <a:lnSpc>
                <a:spcPct val="150000"/>
              </a:lnSpc>
            </a:pPr>
            <a:r>
              <a:rPr lang="it-IT" sz="2400" b="1" dirty="0" smtClean="0">
                <a:solidFill>
                  <a:srgbClr val="00FF00"/>
                </a:solidFill>
                <a:latin typeface="Rockwell" pitchFamily="18" charset="0"/>
              </a:rPr>
              <a:t>“PER FARE UN ALBERO”</a:t>
            </a:r>
            <a:endParaRPr lang="it-IT" sz="2400" dirty="0" smtClean="0">
              <a:solidFill>
                <a:srgbClr val="00FF00"/>
              </a:solidFill>
              <a:latin typeface="Rockwell" pitchFamily="18" charset="0"/>
            </a:endParaRPr>
          </a:p>
          <a:p>
            <a:pPr algn="ctr">
              <a:lnSpc>
                <a:spcPct val="150000"/>
              </a:lnSpc>
            </a:pPr>
            <a:r>
              <a:rPr lang="it-IT" b="1" dirty="0" smtClean="0">
                <a:latin typeface="Rockwell" pitchFamily="18" charset="0"/>
              </a:rPr>
              <a:t> </a:t>
            </a:r>
            <a:endParaRPr lang="it-IT" b="1" dirty="0">
              <a:latin typeface="Rockwell" pitchFamily="18" charset="0"/>
            </a:endParaRPr>
          </a:p>
          <a:p>
            <a:pPr algn="ctr">
              <a:lnSpc>
                <a:spcPct val="150000"/>
              </a:lnSpc>
            </a:pPr>
            <a:r>
              <a:rPr lang="it-IT" b="1" dirty="0" smtClean="0">
                <a:latin typeface="Rockwell" pitchFamily="18" charset="0"/>
              </a:rPr>
              <a:t>Scuola primaria “Sant’Andrea”</a:t>
            </a:r>
          </a:p>
          <a:p>
            <a:endParaRPr lang="it-IT" dirty="0">
              <a:latin typeface="Rockwell"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asellaDiTesto 1"/>
          <p:cNvSpPr txBox="1">
            <a:spLocks noChangeArrowheads="1"/>
          </p:cNvSpPr>
          <p:nvPr/>
        </p:nvSpPr>
        <p:spPr bwMode="auto">
          <a:xfrm>
            <a:off x="3635896" y="188640"/>
            <a:ext cx="2735262" cy="368300"/>
          </a:xfrm>
          <a:prstGeom prst="rect">
            <a:avLst/>
          </a:prstGeom>
          <a:noFill/>
          <a:ln w="9525">
            <a:noFill/>
            <a:miter lim="800000"/>
            <a:headEnd/>
            <a:tailEnd/>
          </a:ln>
        </p:spPr>
        <p:txBody>
          <a:bodyPr>
            <a:spAutoFit/>
          </a:bodyPr>
          <a:lstStyle/>
          <a:p>
            <a:r>
              <a:rPr lang="it-IT" b="1" dirty="0" smtClean="0">
                <a:solidFill>
                  <a:srgbClr val="FF0066"/>
                </a:solidFill>
                <a:latin typeface="Rockwell" pitchFamily="18" charset="0"/>
              </a:rPr>
              <a:t>MATEMATICA</a:t>
            </a:r>
            <a:endParaRPr lang="it-IT" b="1" dirty="0">
              <a:solidFill>
                <a:srgbClr val="FF0066"/>
              </a:solidFill>
              <a:latin typeface="Rockwell" pitchFamily="18" charset="0"/>
            </a:endParaRPr>
          </a:p>
        </p:txBody>
      </p:sp>
      <p:sp>
        <p:nvSpPr>
          <p:cNvPr id="8196" name="CasellaDiTesto 2"/>
          <p:cNvSpPr txBox="1">
            <a:spLocks noChangeArrowheads="1"/>
          </p:cNvSpPr>
          <p:nvPr/>
        </p:nvSpPr>
        <p:spPr bwMode="auto">
          <a:xfrm>
            <a:off x="395536" y="548680"/>
            <a:ext cx="8358188" cy="1200329"/>
          </a:xfrm>
          <a:prstGeom prst="rect">
            <a:avLst/>
          </a:prstGeom>
          <a:noFill/>
          <a:ln w="76200">
            <a:solidFill>
              <a:srgbClr val="6600CC"/>
            </a:solidFill>
            <a:miter lim="800000"/>
            <a:headEnd/>
            <a:tailEnd/>
          </a:ln>
        </p:spPr>
        <p:txBody>
          <a:bodyPr>
            <a:spAutoFit/>
          </a:bodyPr>
          <a:lstStyle/>
          <a:p>
            <a:r>
              <a:rPr lang="it-IT" b="1" dirty="0">
                <a:solidFill>
                  <a:srgbClr val="6600CC"/>
                </a:solidFill>
                <a:latin typeface="Rockwell" pitchFamily="18" charset="0"/>
              </a:rPr>
              <a:t>TRAGUARDI PER LO SVILUPPO DELLE COMPETENZE:</a:t>
            </a:r>
          </a:p>
          <a:p>
            <a:pPr>
              <a:buFont typeface="Wingdings" pitchFamily="2" charset="2"/>
              <a:buChar char="Ø"/>
            </a:pPr>
            <a:r>
              <a:rPr lang="it-IT" dirty="0" smtClean="0"/>
              <a:t>Costruisce ragionamenti formulando ipotesi, sostenendo le proprie idee e confrontandosi con i punti di vista degli altri. </a:t>
            </a:r>
          </a:p>
          <a:p>
            <a:pPr lvl="0"/>
            <a:endParaRPr lang="it-IT" dirty="0" smtClean="0"/>
          </a:p>
        </p:txBody>
      </p:sp>
      <p:sp>
        <p:nvSpPr>
          <p:cNvPr id="8197" name="CasellaDiTesto 3"/>
          <p:cNvSpPr txBox="1">
            <a:spLocks noChangeArrowheads="1"/>
          </p:cNvSpPr>
          <p:nvPr/>
        </p:nvSpPr>
        <p:spPr bwMode="auto">
          <a:xfrm>
            <a:off x="395536" y="2420888"/>
            <a:ext cx="8424936" cy="923330"/>
          </a:xfrm>
          <a:prstGeom prst="rect">
            <a:avLst/>
          </a:prstGeom>
          <a:noFill/>
          <a:ln w="76200">
            <a:solidFill>
              <a:srgbClr val="FF0066"/>
            </a:solidFill>
            <a:miter lim="800000"/>
            <a:headEnd/>
            <a:tailEnd/>
          </a:ln>
        </p:spPr>
        <p:txBody>
          <a:bodyPr wrap="square">
            <a:spAutoFit/>
          </a:bodyPr>
          <a:lstStyle/>
          <a:p>
            <a:r>
              <a:rPr lang="it-IT" b="1" dirty="0">
                <a:solidFill>
                  <a:srgbClr val="FF0066"/>
                </a:solidFill>
                <a:latin typeface="Rockwell" pitchFamily="18" charset="0"/>
              </a:rPr>
              <a:t>OBIETTIVI </a:t>
            </a:r>
            <a:r>
              <a:rPr lang="it-IT" b="1" dirty="0" err="1">
                <a:solidFill>
                  <a:srgbClr val="FF0066"/>
                </a:solidFill>
                <a:latin typeface="Rockwell" pitchFamily="18" charset="0"/>
              </a:rPr>
              <a:t>DI</a:t>
            </a:r>
            <a:r>
              <a:rPr lang="it-IT" b="1" dirty="0">
                <a:solidFill>
                  <a:srgbClr val="FF0066"/>
                </a:solidFill>
                <a:latin typeface="Rockwell" pitchFamily="18" charset="0"/>
              </a:rPr>
              <a:t> APPRENDIMENTO</a:t>
            </a:r>
            <a:r>
              <a:rPr lang="it-IT" b="1" dirty="0" smtClean="0">
                <a:solidFill>
                  <a:srgbClr val="FF0066"/>
                </a:solidFill>
                <a:latin typeface="Rockwell" pitchFamily="18" charset="0"/>
              </a:rPr>
              <a:t>:</a:t>
            </a:r>
          </a:p>
          <a:p>
            <a:pPr>
              <a:buFont typeface="Wingdings" pitchFamily="2" charset="2"/>
              <a:buChar char="ü"/>
            </a:pPr>
            <a:r>
              <a:rPr lang="it-IT" dirty="0" smtClean="0"/>
              <a:t>Classificare figure, oggetti in base a una proprietà, utilizzando rappresentazioni opportune, a seconda dei contesti e dei fini.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83568" y="1268760"/>
            <a:ext cx="7632700" cy="4247317"/>
          </a:xfrm>
          <a:prstGeom prst="rect">
            <a:avLst/>
          </a:prstGeom>
          <a:noFill/>
          <a:ln w="76200">
            <a:solidFill>
              <a:srgbClr val="003366"/>
            </a:solidFill>
          </a:ln>
        </p:spPr>
        <p:txBody>
          <a:bodyPr>
            <a:spAutoFit/>
          </a:bodyPr>
          <a:lstStyle/>
          <a:p>
            <a:pPr algn="ctr" fontAlgn="auto">
              <a:spcBef>
                <a:spcPts val="0"/>
              </a:spcBef>
              <a:spcAft>
                <a:spcPts val="0"/>
              </a:spcAft>
              <a:defRPr/>
            </a:pPr>
            <a:endParaRPr lang="it-IT" b="1" dirty="0">
              <a:latin typeface="+mn-lt"/>
              <a:cs typeface="+mn-cs"/>
            </a:endParaRPr>
          </a:p>
          <a:p>
            <a:r>
              <a:rPr lang="it-IT" dirty="0" smtClean="0"/>
              <a:t>-Promuovere la partecipazione consapevole e attiva.</a:t>
            </a:r>
          </a:p>
          <a:p>
            <a:r>
              <a:rPr lang="it-IT" dirty="0" smtClean="0"/>
              <a:t>-Interagire con l’ambiente, esprimere sensazioni, soluzioni, giudizi</a:t>
            </a:r>
          </a:p>
          <a:p>
            <a:r>
              <a:rPr lang="it-IT" dirty="0" smtClean="0"/>
              <a:t>-Analizzare, gestire e trovare soluzioni condivise .</a:t>
            </a:r>
          </a:p>
          <a:p>
            <a:r>
              <a:rPr lang="it-IT" dirty="0" smtClean="0"/>
              <a:t> </a:t>
            </a:r>
          </a:p>
          <a:p>
            <a:r>
              <a:rPr lang="it-IT" dirty="0" smtClean="0"/>
              <a:t>-Esprimere e condividere giudizi, opinioni.</a:t>
            </a:r>
          </a:p>
          <a:p>
            <a:r>
              <a:rPr lang="it-IT" dirty="0" smtClean="0"/>
              <a:t>-Analizzare, confrontare, scegliere.</a:t>
            </a:r>
          </a:p>
          <a:p>
            <a:r>
              <a:rPr lang="it-IT" dirty="0" smtClean="0"/>
              <a:t>-Prevedere, formulare ipotesi, tentare soluzioni.</a:t>
            </a:r>
          </a:p>
          <a:p>
            <a:r>
              <a:rPr lang="it-IT" dirty="0" smtClean="0"/>
              <a:t>- Promuovere l’attività partecipata</a:t>
            </a:r>
          </a:p>
          <a:p>
            <a:r>
              <a:rPr lang="it-IT" dirty="0" smtClean="0"/>
              <a:t>-Favorire la consapevolezza di sé e delle proprie capacità.</a:t>
            </a:r>
          </a:p>
          <a:p>
            <a:r>
              <a:rPr lang="it-IT" dirty="0" smtClean="0"/>
              <a:t>-Sviluppare la capacità di </a:t>
            </a:r>
            <a:r>
              <a:rPr lang="it-IT" dirty="0" err="1" smtClean="0"/>
              <a:t>decision-making</a:t>
            </a:r>
            <a:endParaRPr lang="it-IT" dirty="0" smtClean="0"/>
          </a:p>
          <a:p>
            <a:r>
              <a:rPr lang="it-IT" dirty="0" smtClean="0"/>
              <a:t>-Acquisire abilità di pensiero, comunicazione verbale e non verbale.</a:t>
            </a:r>
          </a:p>
          <a:p>
            <a:r>
              <a:rPr lang="it-IT" dirty="0" smtClean="0"/>
              <a:t>-Schematizzare dati, informazioni.</a:t>
            </a:r>
          </a:p>
          <a:p>
            <a:r>
              <a:rPr lang="it-IT" dirty="0" smtClean="0"/>
              <a:t>-Classificare ed ordinare secondo criteri noti.</a:t>
            </a:r>
          </a:p>
          <a:p>
            <a:r>
              <a:rPr lang="it-IT" dirty="0" smtClean="0"/>
              <a:t> -Saper fare scelte autonomamente</a:t>
            </a:r>
            <a:endParaRPr lang="it-IT" dirty="0"/>
          </a:p>
        </p:txBody>
      </p:sp>
      <p:sp>
        <p:nvSpPr>
          <p:cNvPr id="3" name="Rettangolo 2"/>
          <p:cNvSpPr/>
          <p:nvPr/>
        </p:nvSpPr>
        <p:spPr>
          <a:xfrm>
            <a:off x="1691680" y="332656"/>
            <a:ext cx="5941789" cy="646331"/>
          </a:xfrm>
          <a:prstGeom prst="rect">
            <a:avLst/>
          </a:prstGeom>
        </p:spPr>
        <p:txBody>
          <a:bodyPr wrap="square">
            <a:spAutoFit/>
          </a:bodyPr>
          <a:lstStyle/>
          <a:p>
            <a:pPr lvl="0" algn="ctr" fontAlgn="auto">
              <a:spcBef>
                <a:spcPts val="0"/>
              </a:spcBef>
              <a:spcAft>
                <a:spcPts val="0"/>
              </a:spcAft>
              <a:defRPr/>
            </a:pPr>
            <a:r>
              <a:rPr lang="it-IT" b="1" cap="all" dirty="0" smtClean="0">
                <a:solidFill>
                  <a:srgbClr val="003366"/>
                </a:solidFill>
                <a:latin typeface="Constantia"/>
              </a:rPr>
              <a:t>obiettivi socio-affettivi </a:t>
            </a:r>
          </a:p>
          <a:p>
            <a:pPr lvl="0" algn="ctr" fontAlgn="auto">
              <a:spcBef>
                <a:spcPts val="0"/>
              </a:spcBef>
              <a:spcAft>
                <a:spcPts val="0"/>
              </a:spcAft>
              <a:defRPr/>
            </a:pPr>
            <a:r>
              <a:rPr lang="it-IT" b="1" cap="all" dirty="0" smtClean="0">
                <a:solidFill>
                  <a:srgbClr val="003366"/>
                </a:solidFill>
                <a:latin typeface="Constantia"/>
              </a:rPr>
              <a:t>(</a:t>
            </a:r>
            <a:r>
              <a:rPr lang="it-IT" b="1" dirty="0" smtClean="0">
                <a:solidFill>
                  <a:srgbClr val="003366"/>
                </a:solidFill>
                <a:latin typeface="Constantia"/>
              </a:rPr>
              <a:t>unità di competenze trasversali)</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asellaDiTesto 1"/>
          <p:cNvSpPr txBox="1">
            <a:spLocks noChangeArrowheads="1"/>
          </p:cNvSpPr>
          <p:nvPr/>
        </p:nvSpPr>
        <p:spPr bwMode="auto">
          <a:xfrm>
            <a:off x="179512" y="764704"/>
            <a:ext cx="8715376" cy="5047536"/>
          </a:xfrm>
          <a:prstGeom prst="rect">
            <a:avLst/>
          </a:prstGeom>
          <a:noFill/>
          <a:ln w="76200">
            <a:solidFill>
              <a:srgbClr val="FF6600"/>
            </a:solidFill>
            <a:miter lim="800000"/>
            <a:headEnd/>
            <a:tailEnd/>
          </a:ln>
        </p:spPr>
        <p:txBody>
          <a:bodyPr wrap="square">
            <a:spAutoFit/>
          </a:bodyPr>
          <a:lstStyle/>
          <a:p>
            <a:r>
              <a:rPr lang="it-IT" sz="1400" b="1" dirty="0" smtClean="0"/>
              <a:t>SCIENZE</a:t>
            </a:r>
            <a:endParaRPr lang="it-IT" sz="1400" dirty="0" smtClean="0"/>
          </a:p>
          <a:p>
            <a:r>
              <a:rPr lang="it-IT" sz="1400" dirty="0" smtClean="0"/>
              <a:t>- Osservare e interpretare le trasformazioni ambientali naturali in autunno. </a:t>
            </a:r>
          </a:p>
          <a:p>
            <a:r>
              <a:rPr lang="it-IT" sz="1400" dirty="0" smtClean="0"/>
              <a:t>- Osservazione della natura in autunno. </a:t>
            </a:r>
          </a:p>
          <a:p>
            <a:r>
              <a:rPr lang="it-IT" sz="1400" dirty="0" smtClean="0"/>
              <a:t>- Rappresentazione del corpo attraverso il disegno. </a:t>
            </a:r>
          </a:p>
          <a:p>
            <a:r>
              <a:rPr lang="it-IT" sz="1400" b="1" dirty="0" smtClean="0"/>
              <a:t>ITALIANO</a:t>
            </a:r>
            <a:endParaRPr lang="it-IT" sz="1400" dirty="0" smtClean="0"/>
          </a:p>
          <a:p>
            <a:r>
              <a:rPr lang="it-IT" sz="1400" dirty="0" smtClean="0"/>
              <a:t>- Messaggi di vario tipo per contesto e linguaggio utilizzato (verbale e non).</a:t>
            </a:r>
          </a:p>
          <a:p>
            <a:r>
              <a:rPr lang="it-IT" sz="1400" dirty="0" smtClean="0"/>
              <a:t> - Semplici testi orali di vario tipo e genere: letture dell’ insegnante (narrazioni e racconti di storie, fiabe e favole), esperienze vissute (ricordi, sentimenti ed emozioni).</a:t>
            </a:r>
          </a:p>
          <a:p>
            <a:r>
              <a:rPr lang="it-IT" sz="1400" dirty="0" smtClean="0"/>
              <a:t>- Semplici regole per la narrazione di eventi e per la partecipazione ad una conversazione collettiva. </a:t>
            </a:r>
          </a:p>
          <a:p>
            <a:r>
              <a:rPr lang="it-IT" sz="1400" dirty="0" smtClean="0"/>
              <a:t>- Brevi testi, frasi e semplici parole di uso quotidiano, semplici filastrocche e poesie tratte dalla letteratura per l’infanzia.</a:t>
            </a:r>
          </a:p>
          <a:p>
            <a:r>
              <a:rPr lang="it-IT" sz="1400" b="1" dirty="0" smtClean="0"/>
              <a:t>STORIA</a:t>
            </a:r>
            <a:endParaRPr lang="it-IT" sz="1400" dirty="0" smtClean="0"/>
          </a:p>
          <a:p>
            <a:r>
              <a:rPr lang="it-IT" sz="1400" b="1" dirty="0" smtClean="0"/>
              <a:t>- </a:t>
            </a:r>
            <a:r>
              <a:rPr lang="it-IT" sz="1400" dirty="0" smtClean="0"/>
              <a:t>Il tempo nelle sue diverse accezioni.   Gli indicatori temporali (le parole del tempo).</a:t>
            </a:r>
          </a:p>
          <a:p>
            <a:r>
              <a:rPr lang="it-IT" sz="1400" dirty="0" smtClean="0"/>
              <a:t>La successione degli eventi.</a:t>
            </a:r>
          </a:p>
          <a:p>
            <a:r>
              <a:rPr lang="it-IT" sz="1400" dirty="0" smtClean="0"/>
              <a:t>Il tempo ciclico (il giorno e la notte, i giorni della settimana, i mesi, le stagioni). </a:t>
            </a:r>
          </a:p>
          <a:p>
            <a:r>
              <a:rPr lang="it-IT" sz="1400" dirty="0" smtClean="0"/>
              <a:t>I cambiamenti prodotti dal tempo e dall’uomo.                   </a:t>
            </a:r>
          </a:p>
          <a:p>
            <a:r>
              <a:rPr lang="it-IT" sz="1400" dirty="0" smtClean="0"/>
              <a:t>La misurazione del tempo (il concetto di durata).</a:t>
            </a:r>
            <a:endParaRPr lang="it-IT" sz="1400" b="1" dirty="0" smtClean="0"/>
          </a:p>
          <a:p>
            <a:r>
              <a:rPr lang="it-IT" sz="1400" b="1" dirty="0" smtClean="0"/>
              <a:t>TECNOLOGIA</a:t>
            </a:r>
            <a:endParaRPr lang="it-IT" sz="1400" dirty="0" smtClean="0"/>
          </a:p>
          <a:p>
            <a:r>
              <a:rPr lang="it-IT" sz="1400" b="1" dirty="0" smtClean="0"/>
              <a:t>- </a:t>
            </a:r>
            <a:r>
              <a:rPr lang="it-IT" sz="1400" dirty="0" smtClean="0"/>
              <a:t>Semplici manufatti di vario genere: progettazione, e fasi di realizzazione. </a:t>
            </a:r>
          </a:p>
          <a:p>
            <a:r>
              <a:rPr lang="it-IT" sz="1400" b="1" dirty="0" smtClean="0"/>
              <a:t>INGLESE</a:t>
            </a:r>
            <a:endParaRPr lang="it-IT" sz="1400" dirty="0" smtClean="0"/>
          </a:p>
          <a:p>
            <a:r>
              <a:rPr lang="it-IT" sz="1400" b="1" dirty="0" smtClean="0"/>
              <a:t>- </a:t>
            </a:r>
            <a:r>
              <a:rPr lang="it-IT" sz="1400" dirty="0" smtClean="0"/>
              <a:t>CLIL: </a:t>
            </a:r>
            <a:r>
              <a:rPr lang="it-IT" sz="1400" dirty="0" err="1" smtClean="0"/>
              <a:t>parts</a:t>
            </a:r>
            <a:r>
              <a:rPr lang="it-IT" sz="1400" dirty="0" smtClean="0"/>
              <a:t> </a:t>
            </a:r>
            <a:r>
              <a:rPr lang="it-IT" sz="1400" dirty="0" err="1" smtClean="0"/>
              <a:t>of</a:t>
            </a:r>
            <a:r>
              <a:rPr lang="it-IT" sz="1400" dirty="0" smtClean="0"/>
              <a:t> a </a:t>
            </a:r>
            <a:r>
              <a:rPr lang="it-IT" sz="1400" dirty="0" err="1" smtClean="0"/>
              <a:t>tree</a:t>
            </a:r>
            <a:r>
              <a:rPr lang="it-IT" sz="1400" dirty="0" smtClean="0"/>
              <a:t>  </a:t>
            </a:r>
          </a:p>
          <a:p>
            <a:r>
              <a:rPr lang="it-IT" sz="1400" b="1" dirty="0" smtClean="0"/>
              <a:t>MATEMATICA</a:t>
            </a:r>
            <a:endParaRPr lang="it-IT" sz="1400" dirty="0" smtClean="0"/>
          </a:p>
          <a:p>
            <a:r>
              <a:rPr lang="it-IT" sz="1400" b="1" dirty="0" smtClean="0"/>
              <a:t>- </a:t>
            </a:r>
            <a:r>
              <a:rPr lang="it-IT" sz="1400" dirty="0" smtClean="0"/>
              <a:t>Semplici classificazioni. Relazioni logiche.</a:t>
            </a:r>
          </a:p>
        </p:txBody>
      </p:sp>
      <p:sp>
        <p:nvSpPr>
          <p:cNvPr id="3" name="Rettangolo 2"/>
          <p:cNvSpPr/>
          <p:nvPr/>
        </p:nvSpPr>
        <p:spPr>
          <a:xfrm>
            <a:off x="2627784" y="332656"/>
            <a:ext cx="3562152" cy="369332"/>
          </a:xfrm>
          <a:prstGeom prst="rect">
            <a:avLst/>
          </a:prstGeom>
        </p:spPr>
        <p:txBody>
          <a:bodyPr wrap="square">
            <a:spAutoFit/>
          </a:bodyPr>
          <a:lstStyle/>
          <a:p>
            <a:pPr lvl="0" algn="ctr"/>
            <a:r>
              <a:rPr lang="it-IT" b="1" dirty="0" smtClean="0">
                <a:solidFill>
                  <a:srgbClr val="FF6600"/>
                </a:solidFill>
                <a:latin typeface="Rockwell" pitchFamily="18" charset="0"/>
              </a:rPr>
              <a:t>NUCLEI      TEMATICI</a:t>
            </a:r>
            <a:endParaRPr lang="it-IT" b="1" dirty="0">
              <a:solidFill>
                <a:srgbClr val="FF6600"/>
              </a:solidFill>
              <a:latin typeface="Rockwell"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1268760"/>
            <a:ext cx="7991475" cy="3693319"/>
          </a:xfrm>
          <a:prstGeom prst="rect">
            <a:avLst/>
          </a:prstGeom>
          <a:noFill/>
          <a:ln w="76200">
            <a:solidFill>
              <a:schemeClr val="accent4">
                <a:lumMod val="75000"/>
              </a:schemeClr>
            </a:solidFill>
          </a:ln>
        </p:spPr>
        <p:txBody>
          <a:bodyPr>
            <a:spAutoFit/>
          </a:bodyPr>
          <a:lstStyle/>
          <a:p>
            <a:pPr fontAlgn="auto">
              <a:spcBef>
                <a:spcPts val="0"/>
              </a:spcBef>
              <a:spcAft>
                <a:spcPts val="0"/>
              </a:spcAft>
              <a:defRPr/>
            </a:pPr>
            <a:r>
              <a:rPr lang="it-IT" b="1" dirty="0">
                <a:solidFill>
                  <a:srgbClr val="7030A0"/>
                </a:solidFill>
                <a:latin typeface="+mn-lt"/>
                <a:cs typeface="+mn-cs"/>
              </a:rPr>
              <a:t>MEDIATORI DIDATTICI</a:t>
            </a:r>
            <a:endParaRPr lang="it-IT" dirty="0">
              <a:solidFill>
                <a:srgbClr val="7030A0"/>
              </a:solidFill>
              <a:latin typeface="+mn-lt"/>
              <a:cs typeface="+mn-cs"/>
            </a:endParaRPr>
          </a:p>
          <a:p>
            <a:pPr fontAlgn="auto">
              <a:spcBef>
                <a:spcPts val="0"/>
              </a:spcBef>
              <a:spcAft>
                <a:spcPts val="0"/>
              </a:spcAft>
              <a:defRPr/>
            </a:pPr>
            <a:r>
              <a:rPr lang="it-IT" dirty="0" smtClean="0"/>
              <a:t>Mediatori attivi: gita,  visita guidata, delle TIC; mediatori iconici: illustrazioni, foto, mappe, cartoline; mediatori analogici: drammatizzazioni, gioco dei ruoli; mediatori simbolici: conversazioni o discussioni riguardanti l’attività proposta in classe, la lezione verbale.  Gli spazi, i tempi, le attività (forme di impegno) e le loro alternanze, come pure gli oggetti materiali e simbolici devono essere scelti per sollecitare gli interessi e motivare gli alunni verso una proposta specifica e significativa adeguata ed attinente al loro vissuto</a:t>
            </a:r>
          </a:p>
          <a:p>
            <a:pPr fontAlgn="auto">
              <a:spcBef>
                <a:spcPts val="0"/>
              </a:spcBef>
              <a:spcAft>
                <a:spcPts val="0"/>
              </a:spcAft>
              <a:defRPr/>
            </a:pPr>
            <a:endParaRPr lang="it-IT" dirty="0" smtClean="0"/>
          </a:p>
          <a:p>
            <a:pPr fontAlgn="auto">
              <a:spcBef>
                <a:spcPts val="0"/>
              </a:spcBef>
              <a:spcAft>
                <a:spcPts val="0"/>
              </a:spcAft>
              <a:defRPr/>
            </a:pPr>
            <a:endParaRPr lang="it-IT" dirty="0">
              <a:solidFill>
                <a:srgbClr val="7030A0"/>
              </a:solidFill>
              <a:latin typeface="+mn-lt"/>
              <a:cs typeface="+mn-cs"/>
            </a:endParaRPr>
          </a:p>
          <a:p>
            <a:pPr fontAlgn="auto">
              <a:spcBef>
                <a:spcPts val="0"/>
              </a:spcBef>
              <a:spcAft>
                <a:spcPts val="0"/>
              </a:spcAft>
              <a:defRPr/>
            </a:pPr>
            <a:r>
              <a:rPr lang="it-IT" b="1" dirty="0">
                <a:solidFill>
                  <a:srgbClr val="7030A0"/>
                </a:solidFill>
                <a:latin typeface="+mn-lt"/>
                <a:cs typeface="+mn-cs"/>
              </a:rPr>
              <a:t>SPAZI E TEMPI</a:t>
            </a:r>
            <a:endParaRPr lang="it-IT" dirty="0">
              <a:solidFill>
                <a:srgbClr val="7030A0"/>
              </a:solidFill>
              <a:latin typeface="+mn-lt"/>
              <a:cs typeface="+mn-cs"/>
            </a:endParaRPr>
          </a:p>
          <a:p>
            <a:pPr>
              <a:defRPr/>
            </a:pPr>
            <a:r>
              <a:rPr lang="it-IT" dirty="0" smtClean="0"/>
              <a:t>L'aula, il laboratorio, la biblioteca, il territorio, l’ Agorà</a:t>
            </a:r>
          </a:p>
          <a:p>
            <a:pPr>
              <a:defRPr/>
            </a:pPr>
            <a:r>
              <a:rPr lang="it-IT" dirty="0" smtClean="0"/>
              <a:t> </a:t>
            </a:r>
            <a:endParaRPr lang="it-IT" dirty="0"/>
          </a:p>
        </p:txBody>
      </p:sp>
      <p:sp>
        <p:nvSpPr>
          <p:cNvPr id="11268" name="CasellaDiTesto 3"/>
          <p:cNvSpPr txBox="1">
            <a:spLocks noChangeArrowheads="1"/>
          </p:cNvSpPr>
          <p:nvPr/>
        </p:nvSpPr>
        <p:spPr bwMode="auto">
          <a:xfrm>
            <a:off x="3203848" y="548680"/>
            <a:ext cx="2808585" cy="400110"/>
          </a:xfrm>
          <a:prstGeom prst="rect">
            <a:avLst/>
          </a:prstGeom>
          <a:solidFill>
            <a:srgbClr val="FFC000"/>
          </a:solidFill>
          <a:ln w="76200">
            <a:noFill/>
            <a:miter lim="800000"/>
            <a:headEnd/>
            <a:tailEnd/>
          </a:ln>
        </p:spPr>
        <p:txBody>
          <a:bodyPr wrap="square">
            <a:spAutoFit/>
          </a:bodyPr>
          <a:lstStyle/>
          <a:p>
            <a:pPr algn="ctr"/>
            <a:r>
              <a:rPr lang="it-IT" sz="2000" b="1" dirty="0">
                <a:solidFill>
                  <a:schemeClr val="accent5">
                    <a:lumMod val="50000"/>
                  </a:schemeClr>
                </a:solidFill>
                <a:latin typeface="Rockwell" pitchFamily="18" charset="0"/>
              </a:rPr>
              <a:t>METODOLOGIA</a:t>
            </a:r>
            <a:endParaRPr lang="it-IT" sz="2000" dirty="0">
              <a:solidFill>
                <a:schemeClr val="accent5">
                  <a:lumMod val="50000"/>
                </a:schemeClr>
              </a:solidFill>
              <a:latin typeface="Rockwell"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68313" y="1125538"/>
            <a:ext cx="8135937" cy="3693319"/>
          </a:xfrm>
          <a:prstGeom prst="rect">
            <a:avLst/>
          </a:prstGeom>
          <a:noFill/>
          <a:ln w="76200">
            <a:solidFill>
              <a:schemeClr val="accent4">
                <a:lumMod val="75000"/>
              </a:schemeClr>
            </a:solidFill>
          </a:ln>
        </p:spPr>
        <p:txBody>
          <a:bodyPr>
            <a:spAutoFit/>
          </a:bodyPr>
          <a:lstStyle/>
          <a:p>
            <a:pPr algn="ctr" fontAlgn="auto">
              <a:spcBef>
                <a:spcPts val="0"/>
              </a:spcBef>
              <a:spcAft>
                <a:spcPts val="0"/>
              </a:spcAft>
              <a:defRPr/>
            </a:pPr>
            <a:r>
              <a:rPr lang="it-IT" b="1" dirty="0">
                <a:solidFill>
                  <a:srgbClr val="660066"/>
                </a:solidFill>
                <a:latin typeface="+mn-lt"/>
                <a:cs typeface="+mn-cs"/>
              </a:rPr>
              <a:t>GRUPPI </a:t>
            </a:r>
            <a:r>
              <a:rPr lang="it-IT" b="1" dirty="0" err="1">
                <a:solidFill>
                  <a:srgbClr val="660066"/>
                </a:solidFill>
                <a:latin typeface="+mn-lt"/>
                <a:cs typeface="+mn-cs"/>
              </a:rPr>
              <a:t>DI</a:t>
            </a:r>
            <a:r>
              <a:rPr lang="it-IT" b="1" dirty="0">
                <a:solidFill>
                  <a:srgbClr val="660066"/>
                </a:solidFill>
                <a:latin typeface="+mn-lt"/>
                <a:cs typeface="+mn-cs"/>
              </a:rPr>
              <a:t> APPRENDIMENTO</a:t>
            </a:r>
          </a:p>
          <a:p>
            <a:pPr algn="ctr" fontAlgn="auto">
              <a:spcBef>
                <a:spcPts val="0"/>
              </a:spcBef>
              <a:spcAft>
                <a:spcPts val="0"/>
              </a:spcAft>
              <a:defRPr/>
            </a:pPr>
            <a:endParaRPr lang="it-IT" b="1" dirty="0">
              <a:solidFill>
                <a:srgbClr val="660066"/>
              </a:solidFill>
              <a:latin typeface="+mn-lt"/>
              <a:cs typeface="+mn-cs"/>
            </a:endParaRPr>
          </a:p>
          <a:p>
            <a:pPr>
              <a:defRPr/>
            </a:pPr>
            <a:r>
              <a:rPr lang="it-IT" b="1" dirty="0"/>
              <a:t>Valorizzazione dell’apprendimento sociale</a:t>
            </a:r>
            <a:r>
              <a:rPr lang="it-IT" dirty="0"/>
              <a:t>: </a:t>
            </a:r>
          </a:p>
          <a:p>
            <a:pPr>
              <a:defRPr/>
            </a:pPr>
            <a:r>
              <a:rPr lang="it-IT" dirty="0" smtClean="0"/>
              <a:t>Costituzione libera, decidono gli allievi la formazione del gruppo;  costituzione pilotata di un  gruppo eterogeneo ,cioè orientata dal docente  in base alle competenze e alle diverse   strategie di  apprendimento utilizzate ,   gruppi eterogenei, lavoro per gruppi . Gli alunni  illustrano un argomento o presentano esiti di un lavoro in agorà,</a:t>
            </a:r>
          </a:p>
          <a:p>
            <a:pPr>
              <a:defRPr/>
            </a:pPr>
            <a:endParaRPr lang="it-IT" dirty="0"/>
          </a:p>
          <a:p>
            <a:pPr>
              <a:defRPr/>
            </a:pPr>
            <a:r>
              <a:rPr lang="it-IT" b="1" dirty="0"/>
              <a:t>Didattica </a:t>
            </a:r>
            <a:r>
              <a:rPr lang="it-IT" b="1" dirty="0" err="1"/>
              <a:t>laboratoriale</a:t>
            </a:r>
            <a:r>
              <a:rPr lang="it-IT" dirty="0"/>
              <a:t>:</a:t>
            </a:r>
          </a:p>
          <a:p>
            <a:pPr>
              <a:defRPr/>
            </a:pPr>
            <a:r>
              <a:rPr lang="it-IT" dirty="0"/>
              <a:t> gli alunni sono protagonisti: formulano ipotesi, operano e argomentano le  </a:t>
            </a:r>
            <a:r>
              <a:rPr lang="it-IT" dirty="0" smtClean="0"/>
              <a:t>scelte.</a:t>
            </a:r>
            <a:endParaRPr lang="it-IT" dirty="0">
              <a:solidFill>
                <a:srgbClr val="660066"/>
              </a:solidFill>
              <a:latin typeface="+mn-lt"/>
              <a:cs typeface="+mn-cs"/>
            </a:endParaRPr>
          </a:p>
          <a:p>
            <a:pPr fontAlgn="auto">
              <a:spcBef>
                <a:spcPts val="0"/>
              </a:spcBef>
              <a:spcAft>
                <a:spcPts val="0"/>
              </a:spcAft>
              <a:defRPr/>
            </a:pPr>
            <a:endParaRPr lang="it-IT" dirty="0">
              <a:latin typeface="+mn-lt"/>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asellaDiTesto 1"/>
          <p:cNvSpPr txBox="1">
            <a:spLocks noChangeArrowheads="1"/>
          </p:cNvSpPr>
          <p:nvPr/>
        </p:nvSpPr>
        <p:spPr bwMode="auto">
          <a:xfrm>
            <a:off x="571500" y="549275"/>
            <a:ext cx="8072438" cy="5632311"/>
          </a:xfrm>
          <a:prstGeom prst="rect">
            <a:avLst/>
          </a:prstGeom>
          <a:noFill/>
          <a:ln w="76200">
            <a:solidFill>
              <a:srgbClr val="C2041F"/>
            </a:solidFill>
            <a:miter lim="800000"/>
            <a:headEnd/>
            <a:tailEnd/>
          </a:ln>
        </p:spPr>
        <p:txBody>
          <a:bodyPr>
            <a:spAutoFit/>
          </a:bodyPr>
          <a:lstStyle/>
          <a:p>
            <a:pPr algn="ctr"/>
            <a:r>
              <a:rPr lang="it-IT" b="1" dirty="0">
                <a:solidFill>
                  <a:srgbClr val="C2041F"/>
                </a:solidFill>
                <a:latin typeface="Rockwell" pitchFamily="18" charset="0"/>
              </a:rPr>
              <a:t>STRATEGIE </a:t>
            </a:r>
            <a:r>
              <a:rPr lang="it-IT" b="1" dirty="0" err="1">
                <a:solidFill>
                  <a:srgbClr val="C2041F"/>
                </a:solidFill>
                <a:latin typeface="Rockwell" pitchFamily="18" charset="0"/>
              </a:rPr>
              <a:t>DI</a:t>
            </a:r>
            <a:r>
              <a:rPr lang="it-IT" b="1" dirty="0">
                <a:solidFill>
                  <a:srgbClr val="C2041F"/>
                </a:solidFill>
                <a:latin typeface="Rockwell" pitchFamily="18" charset="0"/>
              </a:rPr>
              <a:t> </a:t>
            </a:r>
            <a:r>
              <a:rPr lang="it-IT" b="1" dirty="0" smtClean="0">
                <a:solidFill>
                  <a:srgbClr val="C2041F"/>
                </a:solidFill>
                <a:latin typeface="Rockwell" pitchFamily="18" charset="0"/>
              </a:rPr>
              <a:t>INDIVIDUALIZZAZIONE</a:t>
            </a:r>
          </a:p>
          <a:p>
            <a:pPr algn="ctr"/>
            <a:endParaRPr lang="it-IT" b="1" dirty="0">
              <a:solidFill>
                <a:srgbClr val="C2041F"/>
              </a:solidFill>
              <a:latin typeface="Rockwell" pitchFamily="18" charset="0"/>
            </a:endParaRPr>
          </a:p>
          <a:p>
            <a:r>
              <a:rPr lang="it-IT" dirty="0" smtClean="0"/>
              <a:t>Insegnamento individualizzato come strategia complessiva per un apprendimento a misura dell’allievo, che tenga conto dello  stile cognitivo, delle potenzialità , dei tempi e dei ritmi , dei codici linguistico/comunicativi e delle modalità relazionali acquisite. Strategie didattiche differenziate per una diversificazione dei percorsi </a:t>
            </a:r>
            <a:r>
              <a:rPr lang="it-IT" dirty="0" err="1" smtClean="0"/>
              <a:t>apprenditivi</a:t>
            </a:r>
            <a:r>
              <a:rPr lang="it-IT" dirty="0" smtClean="0"/>
              <a:t>, come previsto dalla SZ.</a:t>
            </a:r>
          </a:p>
          <a:p>
            <a:r>
              <a:rPr lang="it-IT" dirty="0" smtClean="0"/>
              <a:t> Le procedure didattiche prevedono la realizzazione di più momenti:</a:t>
            </a:r>
          </a:p>
          <a:p>
            <a:r>
              <a:rPr lang="it-IT" dirty="0" smtClean="0"/>
              <a:t>1) prova di valutazione diagnostica per l’accertamento dei livelli di apprendimento individuale, per la verifica del possesso dei prerequisiti di accesso ad un’unità di informazione di una unità didattica, con le eventuali procedure e attività di compensazione/recupero;</a:t>
            </a:r>
          </a:p>
          <a:p>
            <a:r>
              <a:rPr lang="it-IT" dirty="0" smtClean="0"/>
              <a:t> 2) attività d’insegnamento collettivo, relativo alla prima unità d’informazione, per lo sviluppo dei contenuti di un’unità didattica ben determinata e circoscritta;</a:t>
            </a:r>
          </a:p>
          <a:p>
            <a:r>
              <a:rPr lang="it-IT" dirty="0" smtClean="0"/>
              <a:t>3) prova di valutazione formativa, intesa come controllo degli apprendimenti acquisiti o no, con conseguenti procedure e attività di compensazione/recupero;</a:t>
            </a:r>
          </a:p>
          <a:p>
            <a:r>
              <a:rPr lang="it-IT" dirty="0" smtClean="0"/>
              <a:t>4) nuova unità d’informazione, ossia nuovo segmento di conoscenza organizzato in una unità didattica.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asellaDiTesto 2"/>
          <p:cNvSpPr txBox="1">
            <a:spLocks noChangeArrowheads="1"/>
          </p:cNvSpPr>
          <p:nvPr/>
        </p:nvSpPr>
        <p:spPr bwMode="auto">
          <a:xfrm>
            <a:off x="571500" y="500063"/>
            <a:ext cx="8072438" cy="5632311"/>
          </a:xfrm>
          <a:prstGeom prst="rect">
            <a:avLst/>
          </a:prstGeom>
          <a:noFill/>
          <a:ln w="76200">
            <a:solidFill>
              <a:srgbClr val="006699"/>
            </a:solidFill>
            <a:miter lim="800000"/>
            <a:headEnd/>
            <a:tailEnd/>
          </a:ln>
        </p:spPr>
        <p:txBody>
          <a:bodyPr>
            <a:spAutoFit/>
          </a:bodyPr>
          <a:lstStyle/>
          <a:p>
            <a:pPr algn="ctr"/>
            <a:r>
              <a:rPr lang="it-IT" b="1" dirty="0">
                <a:solidFill>
                  <a:srgbClr val="006699"/>
                </a:solidFill>
                <a:latin typeface="Rockwell" pitchFamily="18" charset="0"/>
              </a:rPr>
              <a:t>STRATEGIE </a:t>
            </a:r>
            <a:r>
              <a:rPr lang="it-IT" b="1" dirty="0" err="1">
                <a:solidFill>
                  <a:srgbClr val="006699"/>
                </a:solidFill>
                <a:latin typeface="Rockwell" pitchFamily="18" charset="0"/>
              </a:rPr>
              <a:t>DI</a:t>
            </a:r>
            <a:r>
              <a:rPr lang="it-IT" b="1" dirty="0">
                <a:solidFill>
                  <a:srgbClr val="006699"/>
                </a:solidFill>
                <a:latin typeface="Rockwell" pitchFamily="18" charset="0"/>
              </a:rPr>
              <a:t> </a:t>
            </a:r>
            <a:r>
              <a:rPr lang="it-IT" b="1" dirty="0" smtClean="0">
                <a:solidFill>
                  <a:srgbClr val="006699"/>
                </a:solidFill>
                <a:latin typeface="Rockwell" pitchFamily="18" charset="0"/>
              </a:rPr>
              <a:t>PERSONALIZZAZIONE</a:t>
            </a:r>
          </a:p>
          <a:p>
            <a:pPr algn="ctr"/>
            <a:endParaRPr lang="it-IT" b="1" dirty="0">
              <a:solidFill>
                <a:srgbClr val="006699"/>
              </a:solidFill>
              <a:latin typeface="Rockwell" pitchFamily="18" charset="0"/>
            </a:endParaRPr>
          </a:p>
          <a:p>
            <a:r>
              <a:rPr lang="it-IT" dirty="0" smtClean="0"/>
              <a:t>Insegnamento personalizzato, inteso  come strategia complessiva mirata a rispettare lo stile cognitivo di ciascun allievo  e uno sviluppo adeguato dei talenti di ciascuno. </a:t>
            </a:r>
          </a:p>
          <a:p>
            <a:r>
              <a:rPr lang="it-IT" dirty="0" smtClean="0"/>
              <a:t>Il principio di personalizzazione presuppone la cosiddetta “differenziazione didattica” ovvero modalità di insegnamento/apprendimento in forme diversificate, così sinteticamente organizzate : </a:t>
            </a:r>
          </a:p>
          <a:p>
            <a:r>
              <a:rPr lang="it-IT" dirty="0" smtClean="0"/>
              <a:t>· esercitazioni e lezioni in classe </a:t>
            </a:r>
          </a:p>
          <a:p>
            <a:r>
              <a:rPr lang="it-IT" dirty="0" smtClean="0"/>
              <a:t>· lavoro per gruppi di alunni all’interno della classe</a:t>
            </a:r>
          </a:p>
          <a:p>
            <a:r>
              <a:rPr lang="it-IT" dirty="0" smtClean="0"/>
              <a:t>· attività per gruppi di alunni interclasse</a:t>
            </a:r>
          </a:p>
          <a:p>
            <a:r>
              <a:rPr lang="it-IT" dirty="0" smtClean="0"/>
              <a:t>· laboratori all’interno della classe e per gruppi di livello</a:t>
            </a:r>
          </a:p>
          <a:p>
            <a:r>
              <a:rPr lang="it-IT" dirty="0" smtClean="0"/>
              <a:t>Strategie di personalizzazione:</a:t>
            </a:r>
          </a:p>
          <a:p>
            <a:r>
              <a:rPr lang="it-IT" dirty="0" smtClean="0"/>
              <a:t>. individuare bisogni educativi e cognitivi  </a:t>
            </a:r>
          </a:p>
          <a:p>
            <a:r>
              <a:rPr lang="it-IT" dirty="0" smtClean="0"/>
              <a:t>. ordinare i diversi interventi in rapporto alle capacità e ritmi di apprendimento, . individuare strategie per il  recupero e il potenziamento delle conoscenze e competenze</a:t>
            </a:r>
          </a:p>
          <a:p>
            <a:r>
              <a:rPr lang="it-IT" dirty="0" smtClean="0"/>
              <a:t>. individuare capacità, interessi, motivazioni utili per la definizione ed eventuale correzione/integrazione degli obiettivi formativi</a:t>
            </a:r>
          </a:p>
          <a:p>
            <a:endParaRPr lang="it-IT"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asellaDiTesto 2"/>
          <p:cNvSpPr txBox="1">
            <a:spLocks noChangeArrowheads="1"/>
          </p:cNvSpPr>
          <p:nvPr/>
        </p:nvSpPr>
        <p:spPr bwMode="auto">
          <a:xfrm>
            <a:off x="395536" y="620687"/>
            <a:ext cx="8208962" cy="923330"/>
          </a:xfrm>
          <a:prstGeom prst="rect">
            <a:avLst/>
          </a:prstGeom>
          <a:noFill/>
          <a:ln w="9525">
            <a:noFill/>
            <a:miter lim="800000"/>
            <a:headEnd/>
            <a:tailEnd/>
          </a:ln>
        </p:spPr>
        <p:txBody>
          <a:bodyPr wrap="square">
            <a:spAutoFit/>
          </a:bodyPr>
          <a:lstStyle/>
          <a:p>
            <a:pPr algn="ctr"/>
            <a:r>
              <a:rPr lang="it-IT" b="1" dirty="0">
                <a:solidFill>
                  <a:schemeClr val="accent1">
                    <a:lumMod val="50000"/>
                  </a:schemeClr>
                </a:solidFill>
                <a:latin typeface="Rockwell" pitchFamily="18" charset="0"/>
              </a:rPr>
              <a:t>PROGETTAZIONE </a:t>
            </a:r>
            <a:r>
              <a:rPr lang="it-IT" b="1" dirty="0" smtClean="0">
                <a:solidFill>
                  <a:schemeClr val="accent1">
                    <a:lumMod val="50000"/>
                  </a:schemeClr>
                </a:solidFill>
                <a:latin typeface="Rockwell" pitchFamily="18" charset="0"/>
              </a:rPr>
              <a:t>PRESTAZIONE</a:t>
            </a:r>
            <a:endParaRPr lang="it-IT" b="1" dirty="0">
              <a:solidFill>
                <a:schemeClr val="accent1">
                  <a:lumMod val="50000"/>
                </a:schemeClr>
              </a:solidFill>
              <a:latin typeface="Rockwell" pitchFamily="18" charset="0"/>
            </a:endParaRPr>
          </a:p>
          <a:p>
            <a:pPr algn="ctr"/>
            <a:r>
              <a:rPr lang="it-IT" b="1" dirty="0">
                <a:solidFill>
                  <a:schemeClr val="accent1">
                    <a:lumMod val="50000"/>
                  </a:schemeClr>
                </a:solidFill>
                <a:latin typeface="Rockwell" pitchFamily="18" charset="0"/>
              </a:rPr>
              <a:t>PER LA VALUTAZIONE AUTENTICA DELLA COMPETENZA</a:t>
            </a:r>
            <a:endParaRPr lang="it-IT" dirty="0">
              <a:solidFill>
                <a:schemeClr val="accent1">
                  <a:lumMod val="50000"/>
                </a:schemeClr>
              </a:solidFill>
              <a:latin typeface="Rockwell" pitchFamily="18" charset="0"/>
            </a:endParaRPr>
          </a:p>
          <a:p>
            <a:endParaRPr lang="it-IT" dirty="0">
              <a:latin typeface="Rockwell" pitchFamily="18" charset="0"/>
            </a:endParaRPr>
          </a:p>
        </p:txBody>
      </p:sp>
      <p:graphicFrame>
        <p:nvGraphicFramePr>
          <p:cNvPr id="5" name="Tabella 4"/>
          <p:cNvGraphicFramePr>
            <a:graphicFrameLocks noGrp="1"/>
          </p:cNvGraphicFramePr>
          <p:nvPr/>
        </p:nvGraphicFramePr>
        <p:xfrm>
          <a:off x="1763688" y="1268760"/>
          <a:ext cx="5738961" cy="4626182"/>
        </p:xfrm>
        <a:graphic>
          <a:graphicData uri="http://schemas.openxmlformats.org/drawingml/2006/table">
            <a:tbl>
              <a:tblPr/>
              <a:tblGrid>
                <a:gridCol w="5738961"/>
              </a:tblGrid>
              <a:tr h="321197">
                <a:tc>
                  <a:txBody>
                    <a:bodyPr/>
                    <a:lstStyle/>
                    <a:p>
                      <a:pPr>
                        <a:lnSpc>
                          <a:spcPct val="115000"/>
                        </a:lnSpc>
                        <a:spcAft>
                          <a:spcPts val="0"/>
                        </a:spcAft>
                      </a:pPr>
                      <a:r>
                        <a:rPr lang="it-IT" sz="1400" dirty="0">
                          <a:latin typeface="Calibri"/>
                          <a:ea typeface="Calibri"/>
                          <a:cs typeface="Times New Roman"/>
                        </a:rPr>
                        <a:t>TITOLO DELLA PRESTAZIONE AUTENTICA : </a:t>
                      </a:r>
                      <a:r>
                        <a:rPr lang="it-IT" sz="1400" dirty="0" smtClean="0">
                          <a:latin typeface="Calibri"/>
                          <a:ea typeface="Calibri"/>
                          <a:cs typeface="Times New Roman"/>
                        </a:rPr>
                        <a:t>“Piantiamo un albero”</a:t>
                      </a:r>
                      <a:endParaRPr lang="it-IT"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5407">
                <a:tc>
                  <a:txBody>
                    <a:bodyPr/>
                    <a:lstStyle/>
                    <a:p>
                      <a:pPr>
                        <a:lnSpc>
                          <a:spcPct val="115000"/>
                        </a:lnSpc>
                        <a:spcAft>
                          <a:spcPts val="0"/>
                        </a:spcAft>
                      </a:pPr>
                      <a:r>
                        <a:rPr lang="it-IT" sz="1400" dirty="0">
                          <a:latin typeface="Calibri"/>
                          <a:ea typeface="Calibri"/>
                          <a:cs typeface="Times New Roman"/>
                        </a:rPr>
                        <a:t>SITUAZIONE/ CONTESTO: hai l’occasione di partecipare alla </a:t>
                      </a:r>
                      <a:r>
                        <a:rPr lang="it-IT" sz="1400" baseline="0" dirty="0" smtClean="0">
                          <a:latin typeface="Calibri"/>
                          <a:ea typeface="Calibri"/>
                          <a:cs typeface="Times New Roman"/>
                        </a:rPr>
                        <a:t> Festa dell’Albero</a:t>
                      </a:r>
                      <a:r>
                        <a:rPr lang="it-IT" sz="1400" dirty="0" smtClean="0">
                          <a:latin typeface="Calibri"/>
                          <a:ea typeface="Calibri"/>
                          <a:cs typeface="Times New Roman"/>
                        </a:rPr>
                        <a:t>, </a:t>
                      </a:r>
                      <a:r>
                        <a:rPr lang="it-IT" sz="1400" dirty="0">
                          <a:latin typeface="Calibri"/>
                          <a:ea typeface="Calibri"/>
                          <a:cs typeface="Times New Roman"/>
                        </a:rPr>
                        <a:t>dovrai impegnarti </a:t>
                      </a:r>
                      <a:r>
                        <a:rPr lang="it-IT" sz="1400" dirty="0" smtClean="0">
                          <a:latin typeface="Calibri"/>
                          <a:ea typeface="Calibri"/>
                          <a:cs typeface="Times New Roman"/>
                        </a:rPr>
                        <a:t>per piantare un alberello  insieme ad un</a:t>
                      </a:r>
                      <a:r>
                        <a:rPr lang="it-IT" sz="1400" baseline="0" dirty="0" smtClean="0">
                          <a:latin typeface="Calibri"/>
                          <a:ea typeface="Calibri"/>
                          <a:cs typeface="Times New Roman"/>
                        </a:rPr>
                        <a:t> compagno , scegliendo la sede giusta  </a:t>
                      </a:r>
                      <a:r>
                        <a:rPr lang="it-IT" sz="1400" dirty="0" smtClean="0">
                          <a:latin typeface="Calibri"/>
                          <a:ea typeface="Calibri"/>
                          <a:cs typeface="Times New Roman"/>
                        </a:rPr>
                        <a:t>.  </a:t>
                      </a:r>
                      <a:endParaRPr lang="it-IT" sz="1400" dirty="0">
                        <a:latin typeface="Calibri"/>
                        <a:ea typeface="Calibri"/>
                        <a:cs typeface="Times New Roman"/>
                      </a:endParaRPr>
                    </a:p>
                    <a:p>
                      <a:pPr>
                        <a:lnSpc>
                          <a:spcPct val="115000"/>
                        </a:lnSpc>
                        <a:spcAft>
                          <a:spcPts val="0"/>
                        </a:spcAft>
                      </a:pPr>
                      <a:r>
                        <a:rPr lang="it-IT" sz="1400" dirty="0" smtClean="0">
                          <a:latin typeface="Calibri"/>
                          <a:ea typeface="Calibri"/>
                          <a:cs typeface="Times New Roman"/>
                        </a:rPr>
                        <a:t>Per</a:t>
                      </a:r>
                      <a:r>
                        <a:rPr lang="it-IT" sz="1400" baseline="0" dirty="0" smtClean="0">
                          <a:latin typeface="Calibri"/>
                          <a:ea typeface="Calibri"/>
                          <a:cs typeface="Times New Roman"/>
                        </a:rPr>
                        <a:t>tanto insieme al tuo compagno dovrete valutare una posizione adeguata in base all’esposizione alla luce del sole  e  al </a:t>
                      </a:r>
                      <a:r>
                        <a:rPr lang="it-IT" sz="1400" baseline="0" dirty="0" err="1" smtClean="0">
                          <a:latin typeface="Calibri"/>
                          <a:ea typeface="Calibri"/>
                          <a:cs typeface="Times New Roman"/>
                        </a:rPr>
                        <a:t>vento…</a:t>
                      </a:r>
                      <a:r>
                        <a:rPr lang="it-IT" sz="1400" baseline="0" dirty="0" smtClean="0">
                          <a:latin typeface="Calibri"/>
                          <a:ea typeface="Calibri"/>
                          <a:cs typeface="Times New Roman"/>
                        </a:rPr>
                        <a:t>. </a:t>
                      </a:r>
                    </a:p>
                    <a:p>
                      <a:pPr>
                        <a:lnSpc>
                          <a:spcPct val="115000"/>
                        </a:lnSpc>
                        <a:spcAft>
                          <a:spcPts val="0"/>
                        </a:spcAft>
                      </a:pPr>
                      <a:r>
                        <a:rPr lang="it-IT" sz="1400" baseline="0" dirty="0" smtClean="0">
                          <a:latin typeface="Calibri"/>
                          <a:ea typeface="Calibri"/>
                          <a:cs typeface="Times New Roman"/>
                        </a:rPr>
                        <a:t>Vi verranno messi a disposizione degli attrezzi per la messa a dimora della pianta , dovrete scegliere quelli </a:t>
                      </a:r>
                      <a:r>
                        <a:rPr lang="it-IT" sz="1400" baseline="0" dirty="0" err="1" smtClean="0">
                          <a:latin typeface="Calibri"/>
                          <a:ea typeface="Calibri"/>
                          <a:cs typeface="Times New Roman"/>
                        </a:rPr>
                        <a:t>piu’</a:t>
                      </a:r>
                      <a:r>
                        <a:rPr lang="it-IT" sz="1400" baseline="0" dirty="0" smtClean="0">
                          <a:latin typeface="Calibri"/>
                          <a:ea typeface="Calibri"/>
                          <a:cs typeface="Times New Roman"/>
                        </a:rPr>
                        <a:t> idonei ed utilizzarli attribuendovi dei compiti.</a:t>
                      </a:r>
                      <a:r>
                        <a:rPr lang="it-IT" sz="1400" dirty="0" smtClean="0">
                          <a:latin typeface="Calibri"/>
                          <a:ea typeface="Calibri"/>
                          <a:cs typeface="Times New Roman"/>
                        </a:rPr>
                        <a:t> </a:t>
                      </a:r>
                    </a:p>
                    <a:p>
                      <a:pPr>
                        <a:lnSpc>
                          <a:spcPct val="115000"/>
                        </a:lnSpc>
                        <a:spcAft>
                          <a:spcPts val="0"/>
                        </a:spcAft>
                      </a:pPr>
                      <a:r>
                        <a:rPr lang="it-IT" sz="1400" dirty="0" smtClean="0">
                          <a:latin typeface="Calibri"/>
                          <a:ea typeface="Calibri"/>
                          <a:cs typeface="Times New Roman"/>
                        </a:rPr>
                        <a:t>Come </a:t>
                      </a:r>
                      <a:r>
                        <a:rPr lang="it-IT" sz="1400" dirty="0">
                          <a:latin typeface="Calibri"/>
                          <a:ea typeface="Calibri"/>
                          <a:cs typeface="Times New Roman"/>
                        </a:rPr>
                        <a:t>momento riflessivo sul percorso svolto e sulle tecniche adottate, </a:t>
                      </a:r>
                      <a:r>
                        <a:rPr lang="it-IT" sz="1400" dirty="0" smtClean="0">
                          <a:latin typeface="Calibri"/>
                          <a:ea typeface="Calibri"/>
                          <a:cs typeface="Times New Roman"/>
                        </a:rPr>
                        <a:t>dovrai redigere un</a:t>
                      </a:r>
                      <a:r>
                        <a:rPr lang="it-IT" sz="1400" baseline="0" dirty="0" smtClean="0">
                          <a:latin typeface="Calibri"/>
                          <a:ea typeface="Calibri"/>
                          <a:cs typeface="Times New Roman"/>
                        </a:rPr>
                        <a:t> breve testo informativo completo di immagini  e didascalie  utilizzando   i  descrittori temporali ( PRIMA , DOPO, INFINE).</a:t>
                      </a:r>
                      <a:endParaRPr lang="it-IT"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1197">
                <a:tc>
                  <a:txBody>
                    <a:bodyPr/>
                    <a:lstStyle/>
                    <a:p>
                      <a:pPr>
                        <a:lnSpc>
                          <a:spcPct val="115000"/>
                        </a:lnSpc>
                        <a:spcAft>
                          <a:spcPts val="0"/>
                        </a:spcAft>
                      </a:pPr>
                      <a:r>
                        <a:rPr lang="it-IT" sz="1400" dirty="0">
                          <a:latin typeface="Calibri"/>
                          <a:ea typeface="Calibri"/>
                          <a:cs typeface="Times New Roman"/>
                        </a:rPr>
                        <a:t>DESTINATARI: </a:t>
                      </a:r>
                      <a:r>
                        <a:rPr lang="it-IT" sz="1400" dirty="0" smtClean="0">
                          <a:latin typeface="Calibri"/>
                          <a:ea typeface="Calibri"/>
                          <a:cs typeface="Times New Roman"/>
                        </a:rPr>
                        <a:t>alunni </a:t>
                      </a:r>
                      <a:r>
                        <a:rPr lang="it-IT" sz="1400" dirty="0">
                          <a:latin typeface="Calibri"/>
                          <a:ea typeface="Calibri"/>
                          <a:cs typeface="Times New Roman"/>
                        </a:rPr>
                        <a:t>e insegnanti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392">
                <a:tc>
                  <a:txBody>
                    <a:bodyPr/>
                    <a:lstStyle/>
                    <a:p>
                      <a:pPr>
                        <a:lnSpc>
                          <a:spcPct val="115000"/>
                        </a:lnSpc>
                        <a:spcAft>
                          <a:spcPts val="0"/>
                        </a:spcAft>
                      </a:pPr>
                      <a:r>
                        <a:rPr lang="it-IT" sz="1400" dirty="0">
                          <a:latin typeface="Calibri"/>
                          <a:ea typeface="Calibri"/>
                          <a:cs typeface="Times New Roman"/>
                        </a:rPr>
                        <a:t>PRODOTTO DA REALIZZARE (breve descrizione</a:t>
                      </a:r>
                      <a:r>
                        <a:rPr lang="it-IT" sz="1400" dirty="0" smtClean="0">
                          <a:latin typeface="Calibri"/>
                          <a:ea typeface="Calibri"/>
                          <a:cs typeface="Times New Roman"/>
                        </a:rPr>
                        <a:t>):</a:t>
                      </a:r>
                      <a:r>
                        <a:rPr lang="it-IT" sz="1400" baseline="0" dirty="0" smtClean="0">
                          <a:latin typeface="Calibri"/>
                          <a:ea typeface="Calibri"/>
                          <a:cs typeface="Times New Roman"/>
                        </a:rPr>
                        <a:t> messa a dimora di un alberello</a:t>
                      </a:r>
                      <a:endParaRPr lang="it-IT"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392">
                <a:tc>
                  <a:txBody>
                    <a:bodyPr/>
                    <a:lstStyle/>
                    <a:p>
                      <a:pPr>
                        <a:lnSpc>
                          <a:spcPct val="115000"/>
                        </a:lnSpc>
                        <a:spcAft>
                          <a:spcPts val="0"/>
                        </a:spcAft>
                      </a:pPr>
                      <a:r>
                        <a:rPr lang="it-IT" sz="1400" dirty="0" smtClean="0">
                          <a:latin typeface="Calibri"/>
                          <a:ea typeface="Calibri"/>
                          <a:cs typeface="Times New Roman"/>
                        </a:rPr>
                        <a:t>DISPOSIZIONI/ATTEGGIAMENTI: creatività</a:t>
                      </a:r>
                      <a:r>
                        <a:rPr lang="it-IT" sz="1400" dirty="0">
                          <a:latin typeface="Calibri"/>
                          <a:ea typeface="Calibri"/>
                          <a:cs typeface="Times New Roman"/>
                        </a:rPr>
                        <a:t>, autoconsapevolezza, curiosità, interesse, organizzazione, scelte responsabili.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CasellaDiTesto 3"/>
          <p:cNvSpPr txBox="1">
            <a:spLocks noChangeArrowheads="1"/>
          </p:cNvSpPr>
          <p:nvPr/>
        </p:nvSpPr>
        <p:spPr bwMode="auto">
          <a:xfrm>
            <a:off x="1547813" y="188913"/>
            <a:ext cx="6192837" cy="368300"/>
          </a:xfrm>
          <a:prstGeom prst="rect">
            <a:avLst/>
          </a:prstGeom>
          <a:solidFill>
            <a:srgbClr val="FFC000"/>
          </a:solidFill>
          <a:ln w="9525">
            <a:noFill/>
            <a:miter lim="800000"/>
            <a:headEnd/>
            <a:tailEnd/>
          </a:ln>
        </p:spPr>
        <p:txBody>
          <a:bodyPr>
            <a:spAutoFit/>
          </a:bodyPr>
          <a:lstStyle/>
          <a:p>
            <a:pPr algn="ctr"/>
            <a:r>
              <a:rPr lang="it-IT" b="1" dirty="0">
                <a:solidFill>
                  <a:schemeClr val="accent5">
                    <a:lumMod val="50000"/>
                  </a:schemeClr>
                </a:solidFill>
                <a:latin typeface="Rockwell" pitchFamily="18" charset="0"/>
              </a:rPr>
              <a:t>VALUTAZIONE AUTENTICA DELLE COMPETENZE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giuly\Desktop\foto udi per sito\locandin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271" b="9393"/>
          <a:stretch/>
        </p:blipFill>
        <p:spPr bwMode="auto">
          <a:xfrm>
            <a:off x="2339752" y="620688"/>
            <a:ext cx="3960440" cy="5256584"/>
          </a:xfrm>
          <a:prstGeom prst="rect">
            <a:avLst/>
          </a:prstGeom>
          <a:noFill/>
          <a:ln w="88900">
            <a:solidFill>
              <a:srgbClr val="BF11B7"/>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2119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259632" y="404664"/>
            <a:ext cx="6870279" cy="523220"/>
          </a:xfrm>
          <a:prstGeom prst="rect">
            <a:avLst/>
          </a:prstGeom>
        </p:spPr>
        <p:txBody>
          <a:bodyPr wrap="none">
            <a:spAutoFit/>
          </a:bodyPr>
          <a:lstStyle/>
          <a:p>
            <a:r>
              <a:rPr lang="it-IT" sz="2800" b="1" dirty="0" smtClean="0">
                <a:solidFill>
                  <a:srgbClr val="00FF00"/>
                </a:solidFill>
                <a:latin typeface="Rockwell" pitchFamily="18" charset="0"/>
              </a:rPr>
              <a:t>DOCUMENTAZIONE DELL’ATTIVITÀ</a:t>
            </a:r>
            <a:endParaRPr lang="it-IT" sz="2800" b="1" dirty="0">
              <a:solidFill>
                <a:srgbClr val="00FF00"/>
              </a:solidFill>
              <a:latin typeface="Rockwell" pitchFamily="18" charset="0"/>
            </a:endParaRPr>
          </a:p>
        </p:txBody>
      </p:sp>
      <p:pic>
        <p:nvPicPr>
          <p:cNvPr id="2" name="Picture 2" descr="C:\Users\giuly\Desktop\foto udi per sito\incontro foresta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1268760"/>
            <a:ext cx="5688632" cy="4104456"/>
          </a:xfrm>
          <a:prstGeom prst="rect">
            <a:avLst/>
          </a:prstGeom>
          <a:noFill/>
          <a:ln w="88900">
            <a:solidFill>
              <a:srgbClr val="00FF00"/>
            </a:solidFill>
          </a:ln>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1619672" y="5805262"/>
            <a:ext cx="5688632" cy="707886"/>
          </a:xfrm>
          <a:prstGeom prst="rect">
            <a:avLst/>
          </a:prstGeom>
          <a:noFill/>
        </p:spPr>
        <p:txBody>
          <a:bodyPr wrap="square" rtlCol="0">
            <a:spAutoFit/>
          </a:bodyPr>
          <a:lstStyle/>
          <a:p>
            <a:pPr algn="ctr"/>
            <a:r>
              <a:rPr lang="it-IT" sz="2000" dirty="0" smtClean="0"/>
              <a:t>Partecipiamo alla Festa dell’Albero ospiti della Forestale della Duna </a:t>
            </a:r>
            <a:r>
              <a:rPr lang="it-IT" sz="2000" dirty="0" err="1" smtClean="0"/>
              <a:t>Feniglia</a:t>
            </a:r>
            <a:endParaRPr lang="it-IT"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asellaDiTesto 1"/>
          <p:cNvSpPr txBox="1">
            <a:spLocks noChangeArrowheads="1"/>
          </p:cNvSpPr>
          <p:nvPr/>
        </p:nvSpPr>
        <p:spPr bwMode="auto">
          <a:xfrm>
            <a:off x="2268538" y="404813"/>
            <a:ext cx="4535487" cy="400050"/>
          </a:xfrm>
          <a:prstGeom prst="rect">
            <a:avLst/>
          </a:prstGeom>
          <a:solidFill>
            <a:srgbClr val="FFC000"/>
          </a:solidFill>
          <a:ln w="76200">
            <a:noFill/>
            <a:miter lim="800000"/>
            <a:headEnd/>
            <a:tailEnd/>
          </a:ln>
        </p:spPr>
        <p:txBody>
          <a:bodyPr>
            <a:spAutoFit/>
          </a:bodyPr>
          <a:lstStyle/>
          <a:p>
            <a:pPr algn="ctr"/>
            <a:r>
              <a:rPr lang="it-IT" sz="2000" b="1" dirty="0">
                <a:solidFill>
                  <a:schemeClr val="accent5">
                    <a:lumMod val="50000"/>
                  </a:schemeClr>
                </a:solidFill>
                <a:latin typeface="Rockwell" pitchFamily="18" charset="0"/>
              </a:rPr>
              <a:t>ANALISI DEL CONTESTO</a:t>
            </a:r>
          </a:p>
        </p:txBody>
      </p:sp>
      <p:sp>
        <p:nvSpPr>
          <p:cNvPr id="3076" name="CasellaDiTesto 6"/>
          <p:cNvSpPr txBox="1">
            <a:spLocks noChangeArrowheads="1"/>
          </p:cNvSpPr>
          <p:nvPr/>
        </p:nvSpPr>
        <p:spPr bwMode="auto">
          <a:xfrm>
            <a:off x="1331913" y="2565400"/>
            <a:ext cx="5688012" cy="368300"/>
          </a:xfrm>
          <a:prstGeom prst="rect">
            <a:avLst/>
          </a:prstGeom>
          <a:noFill/>
          <a:ln w="9525">
            <a:noFill/>
            <a:miter lim="800000"/>
            <a:headEnd/>
            <a:tailEnd/>
          </a:ln>
        </p:spPr>
        <p:txBody>
          <a:bodyPr>
            <a:spAutoFit/>
          </a:bodyPr>
          <a:lstStyle/>
          <a:p>
            <a:endParaRPr lang="it-IT">
              <a:latin typeface="Rockwell" pitchFamily="18" charset="0"/>
            </a:endParaRPr>
          </a:p>
        </p:txBody>
      </p:sp>
      <p:sp>
        <p:nvSpPr>
          <p:cNvPr id="8" name="CasellaDiTesto 7"/>
          <p:cNvSpPr txBox="1"/>
          <p:nvPr/>
        </p:nvSpPr>
        <p:spPr>
          <a:xfrm>
            <a:off x="900113" y="1268413"/>
            <a:ext cx="7343775" cy="4801314"/>
          </a:xfrm>
          <a:prstGeom prst="rect">
            <a:avLst/>
          </a:prstGeom>
          <a:noFill/>
          <a:ln w="76200">
            <a:solidFill>
              <a:schemeClr val="accent5">
                <a:lumMod val="75000"/>
              </a:schemeClr>
            </a:solidFill>
          </a:ln>
        </p:spPr>
        <p:txBody>
          <a:bodyPr>
            <a:spAutoFit/>
          </a:bodyPr>
          <a:lstStyle/>
          <a:p>
            <a:pPr algn="ctr" fontAlgn="auto">
              <a:spcBef>
                <a:spcPts val="0"/>
              </a:spcBef>
              <a:spcAft>
                <a:spcPts val="0"/>
              </a:spcAft>
              <a:defRPr/>
            </a:pPr>
            <a:r>
              <a:rPr lang="it-IT" b="1" dirty="0">
                <a:solidFill>
                  <a:srgbClr val="FF0066"/>
                </a:solidFill>
                <a:latin typeface="+mn-lt"/>
                <a:cs typeface="+mn-cs"/>
              </a:rPr>
              <a:t>COMPOSIZIONE E CLIMA DELLA CLASSE</a:t>
            </a:r>
            <a:endParaRPr lang="it-IT" dirty="0">
              <a:solidFill>
                <a:srgbClr val="FF0066"/>
              </a:solidFill>
              <a:latin typeface="+mn-lt"/>
              <a:cs typeface="+mn-cs"/>
            </a:endParaRPr>
          </a:p>
          <a:p>
            <a:pPr algn="ctr" fontAlgn="auto">
              <a:spcBef>
                <a:spcPts val="0"/>
              </a:spcBef>
              <a:spcAft>
                <a:spcPts val="0"/>
              </a:spcAft>
              <a:defRPr/>
            </a:pPr>
            <a:r>
              <a:rPr lang="it-IT" b="1" cap="all" dirty="0">
                <a:solidFill>
                  <a:srgbClr val="FF0066"/>
                </a:solidFill>
                <a:latin typeface="+mn-lt"/>
                <a:cs typeface="+mn-cs"/>
              </a:rPr>
              <a:t>(</a:t>
            </a:r>
            <a:r>
              <a:rPr lang="it-IT" b="1" dirty="0">
                <a:solidFill>
                  <a:srgbClr val="FF0066"/>
                </a:solidFill>
                <a:latin typeface="+mn-lt"/>
                <a:cs typeface="+mn-cs"/>
              </a:rPr>
              <a:t>punti di forza e di debolezza)</a:t>
            </a:r>
          </a:p>
          <a:p>
            <a:pPr algn="ctr" fontAlgn="auto">
              <a:spcBef>
                <a:spcPts val="0"/>
              </a:spcBef>
              <a:spcAft>
                <a:spcPts val="0"/>
              </a:spcAft>
              <a:defRPr/>
            </a:pPr>
            <a:endParaRPr lang="it-IT" dirty="0">
              <a:solidFill>
                <a:srgbClr val="003300"/>
              </a:solidFill>
              <a:latin typeface="+mn-lt"/>
              <a:cs typeface="+mn-cs"/>
            </a:endParaRPr>
          </a:p>
          <a:p>
            <a:pPr algn="just"/>
            <a:r>
              <a:rPr lang="it-IT" dirty="0" smtClean="0"/>
              <a:t>Le classi sono composte rispettivamente  da 25 alunni, da 24 alunni e da 18 alunni; in ciascun gruppo sono presenti  livelli di apprendimento eterogenei e alcuni alunni seguono un percorso di logopedia. Tutti i bambini si mostrano disponibili e partecipano con interesse alle attività proposte collaborando in modo produttivo nel lavoro scolastico.</a:t>
            </a:r>
          </a:p>
          <a:p>
            <a:pPr algn="just"/>
            <a:r>
              <a:rPr lang="it-IT" b="1" dirty="0" smtClean="0"/>
              <a:t>In ogni classe è presente un gruppo di alunni con maggiore livello </a:t>
            </a:r>
            <a:r>
              <a:rPr lang="it-IT" b="1" dirty="0" err="1" smtClean="0"/>
              <a:t>attentivo</a:t>
            </a:r>
            <a:r>
              <a:rPr lang="it-IT" b="1" dirty="0" smtClean="0"/>
              <a:t> e con una partecipazione più attiva; ciò sta consentendo il graduale coinvolgimento anche di quei bambini con un livello di maturità non ancora adeguato. </a:t>
            </a:r>
            <a:endParaRPr lang="it-IT" dirty="0" smtClean="0"/>
          </a:p>
          <a:p>
            <a:pPr algn="just"/>
            <a:r>
              <a:rPr lang="it-IT" b="1" dirty="0" smtClean="0"/>
              <a:t>Le classi risultano molto numerose e presentano  alunni che necessitano di un’attenzione particolare.</a:t>
            </a:r>
            <a:endParaRPr lang="it-IT" dirty="0" smtClean="0"/>
          </a:p>
          <a:p>
            <a:pPr algn="just"/>
            <a:r>
              <a:rPr lang="it-IT" b="1" dirty="0" smtClean="0"/>
              <a:t>Nelle attività si privilegia la formazione di piccoli gruppi e si incentivano le forme di apprendimento cooperativo, secondo la prassi e la modalità organizzativa delle classi SZ.</a:t>
            </a:r>
            <a:endParaRPr lang="it-IT" b="1" dirty="0">
              <a:solidFill>
                <a:srgbClr val="003300"/>
              </a:solidFill>
              <a:latin typeface="+mn-lt"/>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iuly\Desktop\foto udi per sito\foresta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476672"/>
            <a:ext cx="3240360" cy="2431528"/>
          </a:xfrm>
          <a:prstGeom prst="rect">
            <a:avLst/>
          </a:prstGeom>
          <a:noFill/>
          <a:ln w="88900">
            <a:solidFill>
              <a:srgbClr val="00FF00"/>
            </a:solidFill>
          </a:ln>
          <a:extLst>
            <a:ext uri="{909E8E84-426E-40DD-AFC4-6F175D3DCCD1}">
              <a14:hiddenFill xmlns:a14="http://schemas.microsoft.com/office/drawing/2010/main">
                <a:solidFill>
                  <a:srgbClr val="FFFFFF"/>
                </a:solidFill>
              </a14:hiddenFill>
            </a:ext>
          </a:extLst>
        </p:spPr>
      </p:pic>
      <p:pic>
        <p:nvPicPr>
          <p:cNvPr id="2051" name="Picture 3" descr="C:\Users\giuly\Desktop\foto udi per sito\messa a dimora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9401" y="440199"/>
            <a:ext cx="2724943" cy="3126172"/>
          </a:xfrm>
          <a:prstGeom prst="rect">
            <a:avLst/>
          </a:prstGeom>
          <a:noFill/>
          <a:ln w="88900">
            <a:solidFill>
              <a:srgbClr val="00FF00"/>
            </a:solidFill>
          </a:ln>
          <a:extLst>
            <a:ext uri="{909E8E84-426E-40DD-AFC4-6F175D3DCCD1}">
              <a14:hiddenFill xmlns:a14="http://schemas.microsoft.com/office/drawing/2010/main">
                <a:solidFill>
                  <a:srgbClr val="FFFFFF"/>
                </a:solidFill>
              </a14:hiddenFill>
            </a:ext>
          </a:extLst>
        </p:spPr>
      </p:pic>
      <p:pic>
        <p:nvPicPr>
          <p:cNvPr id="2" name="Picture 4" descr="C:\Users\giuly\Desktop\foto udi per sito\messa a dimora 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577" y="3789040"/>
            <a:ext cx="2422202" cy="2795690"/>
          </a:xfrm>
          <a:prstGeom prst="rect">
            <a:avLst/>
          </a:prstGeom>
          <a:noFill/>
          <a:ln w="88900">
            <a:solidFill>
              <a:srgbClr val="00FF00"/>
            </a:solidFill>
          </a:ln>
          <a:extLst>
            <a:ext uri="{909E8E84-426E-40DD-AFC4-6F175D3DCCD1}">
              <a14:hiddenFill xmlns:a14="http://schemas.microsoft.com/office/drawing/2010/main">
                <a:solidFill>
                  <a:srgbClr val="FFFFFF"/>
                </a:solidFill>
              </a14:hiddenFill>
            </a:ext>
          </a:extLst>
        </p:spPr>
      </p:pic>
      <p:pic>
        <p:nvPicPr>
          <p:cNvPr id="4" name="Picture 6" descr="C:\Users\giuly\Desktop\foto udi per sito\messa a dimora 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1880" y="3429000"/>
            <a:ext cx="2287987" cy="2736304"/>
          </a:xfrm>
          <a:prstGeom prst="rect">
            <a:avLst/>
          </a:prstGeom>
          <a:noFill/>
          <a:ln w="88900">
            <a:solidFill>
              <a:srgbClr val="00FF00"/>
            </a:solidFill>
          </a:ln>
          <a:extLst>
            <a:ext uri="{909E8E84-426E-40DD-AFC4-6F175D3DCCD1}">
              <a14:hiddenFill xmlns:a14="http://schemas.microsoft.com/office/drawing/2010/main">
                <a:solidFill>
                  <a:srgbClr val="FFFFFF"/>
                </a:solidFill>
              </a14:hiddenFill>
            </a:ext>
          </a:extLst>
        </p:spPr>
      </p:pic>
      <p:pic>
        <p:nvPicPr>
          <p:cNvPr id="2055" name="Picture 7" descr="C:\Users\giuly\Desktop\foto udi per sito\messa a dimora 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56176" y="4277854"/>
            <a:ext cx="2708168" cy="2278312"/>
          </a:xfrm>
          <a:prstGeom prst="rect">
            <a:avLst/>
          </a:prstGeom>
          <a:noFill/>
          <a:ln w="88900">
            <a:solidFill>
              <a:srgbClr val="00FF00"/>
            </a:solidFill>
          </a:ln>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4008987" y="261275"/>
            <a:ext cx="1855433" cy="2862322"/>
          </a:xfrm>
          <a:prstGeom prst="rect">
            <a:avLst/>
          </a:prstGeom>
          <a:noFill/>
        </p:spPr>
        <p:txBody>
          <a:bodyPr wrap="square" rtlCol="0">
            <a:spAutoFit/>
          </a:bodyPr>
          <a:lstStyle/>
          <a:p>
            <a:pPr algn="ctr"/>
            <a:r>
              <a:rPr lang="it-IT" b="1" dirty="0" smtClean="0"/>
              <a:t>Con l’aiuto degli agenti della Forestale, cerchiamo una giusta sede per i nostri alberelli e lavorando insieme li piantiamo.</a:t>
            </a:r>
            <a:endParaRPr lang="it-IT"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giuly\Desktop\foto udi per sito\fila al ma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92696"/>
            <a:ext cx="2822164" cy="3760713"/>
          </a:xfrm>
          <a:prstGeom prst="rect">
            <a:avLst/>
          </a:prstGeom>
          <a:noFill/>
          <a:ln w="88900">
            <a:solidFill>
              <a:srgbClr val="00B0F0"/>
            </a:solidFill>
          </a:ln>
          <a:extLst>
            <a:ext uri="{909E8E84-426E-40DD-AFC4-6F175D3DCCD1}">
              <a14:hiddenFill xmlns:a14="http://schemas.microsoft.com/office/drawing/2010/main">
                <a:solidFill>
                  <a:srgbClr val="FFFFFF"/>
                </a:solidFill>
              </a14:hiddenFill>
            </a:ext>
          </a:extLst>
        </p:spPr>
      </p:pic>
      <p:pic>
        <p:nvPicPr>
          <p:cNvPr id="4" name="Picture 4" descr="C:\Users\giuly\Desktop\foto udi per sito\nome sulla sabbi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371" t="20984" r="23117" b="9827"/>
          <a:stretch/>
        </p:blipFill>
        <p:spPr bwMode="auto">
          <a:xfrm rot="5400000">
            <a:off x="7346777" y="4854035"/>
            <a:ext cx="1045859" cy="2074461"/>
          </a:xfrm>
          <a:prstGeom prst="rect">
            <a:avLst/>
          </a:prstGeom>
          <a:noFill/>
          <a:ln w="88900">
            <a:solidFill>
              <a:srgbClr val="00B0F0"/>
            </a:solidFill>
          </a:ln>
          <a:extLst>
            <a:ext uri="{909E8E84-426E-40DD-AFC4-6F175D3DCCD1}">
              <a14:hiddenFill xmlns:a14="http://schemas.microsoft.com/office/drawing/2010/main">
                <a:solidFill>
                  <a:srgbClr val="FFFFFF"/>
                </a:solidFill>
              </a14:hiddenFill>
            </a:ext>
          </a:extLst>
        </p:spPr>
      </p:pic>
      <p:pic>
        <p:nvPicPr>
          <p:cNvPr id="3077" name="Picture 5" descr="C:\Users\giuly\Desktop\foto udi per sito\luci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1948" y="4365103"/>
            <a:ext cx="3324027" cy="2302431"/>
          </a:xfrm>
          <a:prstGeom prst="rect">
            <a:avLst/>
          </a:prstGeom>
          <a:noFill/>
          <a:ln w="88900">
            <a:solidFill>
              <a:srgbClr val="00B0F0"/>
            </a:solidFill>
          </a:ln>
          <a:extLst>
            <a:ext uri="{909E8E84-426E-40DD-AFC4-6F175D3DCCD1}">
              <a14:hiddenFill xmlns:a14="http://schemas.microsoft.com/office/drawing/2010/main">
                <a:solidFill>
                  <a:srgbClr val="FFFFFF"/>
                </a:solidFill>
              </a14:hiddenFill>
            </a:ext>
          </a:extLst>
        </p:spPr>
      </p:pic>
      <p:pic>
        <p:nvPicPr>
          <p:cNvPr id="3079" name="Picture 7" descr="C:\Users\giuly\Desktop\foto udi per sito\mare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5692" y="1261967"/>
            <a:ext cx="3172331" cy="3191442"/>
          </a:xfrm>
          <a:prstGeom prst="rect">
            <a:avLst/>
          </a:prstGeom>
          <a:noFill/>
          <a:ln w="88900">
            <a:solidFill>
              <a:srgbClr val="00B0F0"/>
            </a:solidFill>
          </a:ln>
          <a:extLst>
            <a:ext uri="{909E8E84-426E-40DD-AFC4-6F175D3DCCD1}">
              <a14:hiddenFill xmlns:a14="http://schemas.microsoft.com/office/drawing/2010/main">
                <a:solidFill>
                  <a:srgbClr val="FFFFFF"/>
                </a:solidFill>
              </a14:hiddenFill>
            </a:ext>
          </a:extLst>
        </p:spPr>
      </p:pic>
      <p:pic>
        <p:nvPicPr>
          <p:cNvPr id="3" name="Picture 3" descr="C:\Users\giuly\Desktop\foto udi per sito\fila al mare 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80112" y="413274"/>
            <a:ext cx="3413092" cy="4548162"/>
          </a:xfrm>
          <a:prstGeom prst="rect">
            <a:avLst/>
          </a:prstGeom>
          <a:noFill/>
          <a:ln w="88900">
            <a:solidFill>
              <a:srgbClr val="00B0F0"/>
            </a:solidFill>
          </a:ln>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3311859" y="369530"/>
            <a:ext cx="2088231" cy="646331"/>
          </a:xfrm>
          <a:prstGeom prst="rect">
            <a:avLst/>
          </a:prstGeom>
          <a:noFill/>
        </p:spPr>
        <p:txBody>
          <a:bodyPr wrap="square" rtlCol="0">
            <a:spAutoFit/>
          </a:bodyPr>
          <a:lstStyle/>
          <a:p>
            <a:r>
              <a:rPr lang="it-IT" b="1" dirty="0" smtClean="0"/>
              <a:t>Ci  avventuriamo verso la spiaggia </a:t>
            </a:r>
            <a:endParaRPr lang="it-IT" b="1" dirty="0"/>
          </a:p>
        </p:txBody>
      </p:sp>
      <p:sp>
        <p:nvSpPr>
          <p:cNvPr id="6" name="CasellaDiTesto 5"/>
          <p:cNvSpPr txBox="1"/>
          <p:nvPr/>
        </p:nvSpPr>
        <p:spPr>
          <a:xfrm>
            <a:off x="4499992" y="5301208"/>
            <a:ext cx="2160240" cy="923330"/>
          </a:xfrm>
          <a:prstGeom prst="rect">
            <a:avLst/>
          </a:prstGeom>
          <a:noFill/>
        </p:spPr>
        <p:txBody>
          <a:bodyPr wrap="square" rtlCol="0">
            <a:spAutoFit/>
          </a:bodyPr>
          <a:lstStyle/>
          <a:p>
            <a:r>
              <a:rPr lang="it-IT" b="1" dirty="0" smtClean="0"/>
              <a:t>..e  scriviamo i nostri nomi sulla sabbia</a:t>
            </a:r>
            <a:endParaRPr lang="it-IT"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giuly\Desktop\foto udi per sito\s stef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525" y="332656"/>
            <a:ext cx="2880320" cy="3240360"/>
          </a:xfrm>
          <a:prstGeom prst="rect">
            <a:avLst/>
          </a:prstGeom>
          <a:noFill/>
          <a:ln w="101600">
            <a:solidFill>
              <a:srgbClr val="00FF00"/>
            </a:solidFill>
          </a:ln>
          <a:extLst>
            <a:ext uri="{909E8E84-426E-40DD-AFC4-6F175D3DCCD1}">
              <a14:hiddenFill xmlns:a14="http://schemas.microsoft.com/office/drawing/2010/main">
                <a:solidFill>
                  <a:srgbClr val="FFFFFF"/>
                </a:solidFill>
              </a14:hiddenFill>
            </a:ext>
          </a:extLst>
        </p:spPr>
      </p:pic>
      <p:pic>
        <p:nvPicPr>
          <p:cNvPr id="4099" name="Picture 3" descr="C:\Users\giuly\Desktop\foto udi per sito\s stef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1101896"/>
            <a:ext cx="3286299" cy="4283247"/>
          </a:xfrm>
          <a:prstGeom prst="rect">
            <a:avLst/>
          </a:prstGeom>
          <a:noFill/>
          <a:ln w="101600">
            <a:solidFill>
              <a:srgbClr val="00FF00"/>
            </a:solidFill>
          </a:ln>
          <a:extLst>
            <a:ext uri="{909E8E84-426E-40DD-AFC4-6F175D3DCCD1}">
              <a14:hiddenFill xmlns:a14="http://schemas.microsoft.com/office/drawing/2010/main">
                <a:solidFill>
                  <a:srgbClr val="FFFFFF"/>
                </a:solidFill>
              </a14:hiddenFill>
            </a:ext>
          </a:extLst>
        </p:spPr>
      </p:pic>
      <p:pic>
        <p:nvPicPr>
          <p:cNvPr id="4100" name="Picture 4" descr="C:\Users\giuly\Desktop\foto udi per sito\s stef.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1422" y="3096145"/>
            <a:ext cx="2566219" cy="3419650"/>
          </a:xfrm>
          <a:prstGeom prst="rect">
            <a:avLst/>
          </a:prstGeom>
          <a:noFill/>
          <a:ln w="101600">
            <a:solidFill>
              <a:srgbClr val="00FF00"/>
            </a:solidFill>
          </a:ln>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3563888" y="371688"/>
            <a:ext cx="1845841" cy="2031325"/>
          </a:xfrm>
          <a:prstGeom prst="rect">
            <a:avLst/>
          </a:prstGeom>
          <a:noFill/>
        </p:spPr>
        <p:txBody>
          <a:bodyPr wrap="square" rtlCol="0">
            <a:spAutoFit/>
          </a:bodyPr>
          <a:lstStyle/>
          <a:p>
            <a:pPr algn="ctr"/>
            <a:r>
              <a:rPr lang="it-IT" b="1" dirty="0" smtClean="0"/>
              <a:t>Al ritorno piantiamo un alberello anche nel giardino della nostra scuola…</a:t>
            </a:r>
            <a:endParaRPr lang="it-IT" b="1" dirty="0"/>
          </a:p>
        </p:txBody>
      </p:sp>
      <p:sp>
        <p:nvSpPr>
          <p:cNvPr id="4" name="CasellaDiTesto 3"/>
          <p:cNvSpPr txBox="1"/>
          <p:nvPr/>
        </p:nvSpPr>
        <p:spPr>
          <a:xfrm>
            <a:off x="5380218" y="5645326"/>
            <a:ext cx="2808312" cy="923330"/>
          </a:xfrm>
          <a:prstGeom prst="rect">
            <a:avLst/>
          </a:prstGeom>
          <a:noFill/>
        </p:spPr>
        <p:txBody>
          <a:bodyPr wrap="square" rtlCol="0">
            <a:spAutoFit/>
          </a:bodyPr>
          <a:lstStyle/>
          <a:p>
            <a:pPr algn="ctr"/>
            <a:r>
              <a:rPr lang="it-IT" b="1" dirty="0" smtClean="0"/>
              <a:t>… abbiamo imparato come si fa !</a:t>
            </a:r>
          </a:p>
          <a:p>
            <a:pPr algn="ctr"/>
            <a:endParaRPr lang="it-IT" dirty="0"/>
          </a:p>
        </p:txBody>
      </p:sp>
    </p:spTree>
    <p:extLst>
      <p:ext uri="{BB962C8B-B14F-4D97-AF65-F5344CB8AC3E}">
        <p14:creationId xmlns:p14="http://schemas.microsoft.com/office/powerpoint/2010/main" val="20872243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iuly\Desktop\foto udi per sito\ar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0475" b="16952"/>
          <a:stretch/>
        </p:blipFill>
        <p:spPr bwMode="auto">
          <a:xfrm>
            <a:off x="1931321" y="4581128"/>
            <a:ext cx="5044033" cy="1777140"/>
          </a:xfrm>
          <a:prstGeom prst="rect">
            <a:avLst/>
          </a:prstGeom>
          <a:noFill/>
          <a:ln w="88900">
            <a:solidFill>
              <a:srgbClr val="BC14B4"/>
            </a:solidFill>
          </a:ln>
          <a:extLst>
            <a:ext uri="{909E8E84-426E-40DD-AFC4-6F175D3DCCD1}">
              <a14:hiddenFill xmlns:a14="http://schemas.microsoft.com/office/drawing/2010/main">
                <a:solidFill>
                  <a:srgbClr val="FFFFFF"/>
                </a:solidFill>
              </a14:hiddenFill>
            </a:ext>
          </a:extLst>
        </p:spPr>
      </p:pic>
      <p:pic>
        <p:nvPicPr>
          <p:cNvPr id="1027" name="Picture 3" descr="C:\Users\giuly\Desktop\foto udi per sito\art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269" b="25742"/>
          <a:stretch/>
        </p:blipFill>
        <p:spPr bwMode="auto">
          <a:xfrm>
            <a:off x="4439814" y="548680"/>
            <a:ext cx="3571875" cy="3234520"/>
          </a:xfrm>
          <a:prstGeom prst="rect">
            <a:avLst/>
          </a:prstGeom>
          <a:noFill/>
          <a:ln w="88900">
            <a:solidFill>
              <a:srgbClr val="BE12A5"/>
            </a:solidFill>
          </a:ln>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971600" y="2012647"/>
            <a:ext cx="2664296" cy="1754326"/>
          </a:xfrm>
          <a:prstGeom prst="rect">
            <a:avLst/>
          </a:prstGeom>
          <a:noFill/>
        </p:spPr>
        <p:txBody>
          <a:bodyPr wrap="square" rtlCol="0">
            <a:spAutoFit/>
          </a:bodyPr>
          <a:lstStyle/>
          <a:p>
            <a:pPr algn="ctr"/>
            <a:r>
              <a:rPr lang="it-IT" b="1" dirty="0" smtClean="0"/>
              <a:t> </a:t>
            </a:r>
            <a:r>
              <a:rPr lang="it-IT" b="1" dirty="0"/>
              <a:t>I</a:t>
            </a:r>
            <a:r>
              <a:rPr lang="it-IT" b="1" dirty="0" smtClean="0"/>
              <a:t>l territorio e la comunità danno rilievo al nostro operato ed </a:t>
            </a:r>
          </a:p>
          <a:p>
            <a:pPr algn="ctr"/>
            <a:r>
              <a:rPr lang="it-IT" b="1" dirty="0" smtClean="0"/>
              <a:t> anche i giornali parlano </a:t>
            </a:r>
            <a:r>
              <a:rPr lang="it-IT" b="1" smtClean="0"/>
              <a:t>di noi.</a:t>
            </a:r>
            <a:endParaRPr lang="it-IT" b="1" dirty="0"/>
          </a:p>
        </p:txBody>
      </p:sp>
    </p:spTree>
    <p:extLst>
      <p:ext uri="{BB962C8B-B14F-4D97-AF65-F5344CB8AC3E}">
        <p14:creationId xmlns:p14="http://schemas.microsoft.com/office/powerpoint/2010/main" val="22509496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iuly\Desktop\foto udi per sito\attività.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660948">
            <a:off x="695623" y="666350"/>
            <a:ext cx="2758370" cy="2069972"/>
          </a:xfrm>
          <a:prstGeom prst="rect">
            <a:avLst/>
          </a:prstGeom>
          <a:noFill/>
          <a:ln w="88900">
            <a:solidFill>
              <a:srgbClr val="FFFF00"/>
            </a:solidFill>
          </a:ln>
          <a:extLst>
            <a:ext uri="{909E8E84-426E-40DD-AFC4-6F175D3DCCD1}">
              <a14:hiddenFill xmlns:a14="http://schemas.microsoft.com/office/drawing/2010/main">
                <a:solidFill>
                  <a:srgbClr val="FFFFFF"/>
                </a:solidFill>
              </a14:hiddenFill>
            </a:ext>
          </a:extLst>
        </p:spPr>
      </p:pic>
      <p:pic>
        <p:nvPicPr>
          <p:cNvPr id="1030" name="Picture 6" descr="C:\Users\giuly\Desktop\foto udi per sito\attività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657601">
            <a:off x="5684426" y="470819"/>
            <a:ext cx="2173817" cy="2896749"/>
          </a:xfrm>
          <a:prstGeom prst="rect">
            <a:avLst/>
          </a:prstGeom>
          <a:noFill/>
          <a:ln w="88900">
            <a:solidFill>
              <a:srgbClr val="FFFF00"/>
            </a:solidFill>
          </a:ln>
          <a:extLst>
            <a:ext uri="{909E8E84-426E-40DD-AFC4-6F175D3DCCD1}">
              <a14:hiddenFill xmlns:a14="http://schemas.microsoft.com/office/drawing/2010/main">
                <a:solidFill>
                  <a:srgbClr val="FFFFFF"/>
                </a:solidFill>
              </a14:hiddenFill>
            </a:ext>
          </a:extLst>
        </p:spPr>
      </p:pic>
      <p:pic>
        <p:nvPicPr>
          <p:cNvPr id="1031" name="Picture 7" descr="C:\Users\giuly\Desktop\foto udi per sito\attività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832" y="4149080"/>
            <a:ext cx="2765176" cy="2075080"/>
          </a:xfrm>
          <a:prstGeom prst="rect">
            <a:avLst/>
          </a:prstGeom>
          <a:noFill/>
          <a:ln w="88900">
            <a:solidFill>
              <a:srgbClr val="FFFF00"/>
            </a:solidFill>
          </a:ln>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3059314" y="2564904"/>
            <a:ext cx="2520280" cy="1477328"/>
          </a:xfrm>
          <a:prstGeom prst="rect">
            <a:avLst/>
          </a:prstGeom>
          <a:noFill/>
        </p:spPr>
        <p:txBody>
          <a:bodyPr wrap="square" rtlCol="0">
            <a:spAutoFit/>
          </a:bodyPr>
          <a:lstStyle/>
          <a:p>
            <a:pPr algn="ctr"/>
            <a:r>
              <a:rPr lang="it-IT" b="1" dirty="0" smtClean="0"/>
              <a:t>In classe ripercorriamo l’esperienza attraverso alcune attività</a:t>
            </a:r>
            <a:endParaRPr lang="it-IT" b="1" dirty="0"/>
          </a:p>
        </p:txBody>
      </p:sp>
    </p:spTree>
    <p:extLst>
      <p:ext uri="{BB962C8B-B14F-4D97-AF65-F5344CB8AC3E}">
        <p14:creationId xmlns:p14="http://schemas.microsoft.com/office/powerpoint/2010/main" val="11088851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giuly\Desktop\foto udi per sito\attività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437797">
            <a:off x="976131" y="3091015"/>
            <a:ext cx="2364082" cy="2838637"/>
          </a:xfrm>
          <a:prstGeom prst="rect">
            <a:avLst/>
          </a:prstGeom>
          <a:noFill/>
          <a:ln w="88900">
            <a:solidFill>
              <a:srgbClr val="FFFF00"/>
            </a:solidFill>
          </a:ln>
          <a:extLst>
            <a:ext uri="{909E8E84-426E-40DD-AFC4-6F175D3DCCD1}">
              <a14:hiddenFill xmlns:a14="http://schemas.microsoft.com/office/drawing/2010/main">
                <a:solidFill>
                  <a:srgbClr val="FFFFFF"/>
                </a:solidFill>
              </a14:hiddenFill>
            </a:ext>
          </a:extLst>
        </p:spPr>
      </p:pic>
      <p:pic>
        <p:nvPicPr>
          <p:cNvPr id="3" name="Picture 3" descr="C:\Users\giuly\Desktop\foto udi per sito\attività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70267">
            <a:off x="5134684" y="3288240"/>
            <a:ext cx="3257034" cy="2444187"/>
          </a:xfrm>
          <a:prstGeom prst="rect">
            <a:avLst/>
          </a:prstGeom>
          <a:noFill/>
          <a:ln w="88900">
            <a:solidFill>
              <a:srgbClr val="FFFF00"/>
            </a:solidFill>
          </a:ln>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2679000" y="1116724"/>
            <a:ext cx="3384376" cy="1477328"/>
          </a:xfrm>
          <a:prstGeom prst="rect">
            <a:avLst/>
          </a:prstGeom>
          <a:noFill/>
        </p:spPr>
        <p:txBody>
          <a:bodyPr wrap="square" rtlCol="0">
            <a:spAutoFit/>
          </a:bodyPr>
          <a:lstStyle/>
          <a:p>
            <a:pPr algn="ctr"/>
            <a:r>
              <a:rPr lang="it-IT" b="1" dirty="0" smtClean="0"/>
              <a:t>Organizzazione spaziale e lateralità, </a:t>
            </a:r>
          </a:p>
          <a:p>
            <a:pPr algn="ctr"/>
            <a:r>
              <a:rPr lang="it-IT" b="1" dirty="0" smtClean="0"/>
              <a:t>espressione grafica, </a:t>
            </a:r>
          </a:p>
          <a:p>
            <a:pPr algn="ctr"/>
            <a:r>
              <a:rPr lang="it-IT" b="1" dirty="0" smtClean="0"/>
              <a:t>successione temporale ,</a:t>
            </a:r>
          </a:p>
          <a:p>
            <a:pPr algn="ctr"/>
            <a:r>
              <a:rPr lang="it-IT" b="1" dirty="0" smtClean="0"/>
              <a:t> produzione scritta</a:t>
            </a:r>
            <a:endParaRPr lang="it-IT" b="1" dirty="0"/>
          </a:p>
        </p:txBody>
      </p:sp>
    </p:spTree>
    <p:extLst>
      <p:ext uri="{BB962C8B-B14F-4D97-AF65-F5344CB8AC3E}">
        <p14:creationId xmlns:p14="http://schemas.microsoft.com/office/powerpoint/2010/main" val="34237659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iuly\Desktop\foto udi per sito\scuolabu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985" t="5976" b="15340"/>
          <a:stretch/>
        </p:blipFill>
        <p:spPr bwMode="auto">
          <a:xfrm>
            <a:off x="3059832" y="490785"/>
            <a:ext cx="2926259" cy="2909676"/>
          </a:xfrm>
          <a:prstGeom prst="rect">
            <a:avLst/>
          </a:prstGeom>
          <a:noFill/>
          <a:ln w="88900">
            <a:solidFill>
              <a:srgbClr val="FFC000"/>
            </a:solidFill>
          </a:ln>
          <a:extLst>
            <a:ext uri="{909E8E84-426E-40DD-AFC4-6F175D3DCCD1}">
              <a14:hiddenFill xmlns:a14="http://schemas.microsoft.com/office/drawing/2010/main">
                <a:solidFill>
                  <a:srgbClr val="FFFFFF"/>
                </a:solidFill>
              </a14:hiddenFill>
            </a:ext>
          </a:extLst>
        </p:spPr>
      </p:pic>
      <p:pic>
        <p:nvPicPr>
          <p:cNvPr id="2051" name="Picture 3" descr="C:\Users\giuly\Desktop\foto udi per sito\scuolabus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233"/>
          <a:stretch/>
        </p:blipFill>
        <p:spPr bwMode="auto">
          <a:xfrm>
            <a:off x="6656319" y="1340768"/>
            <a:ext cx="2208195" cy="2759157"/>
          </a:xfrm>
          <a:prstGeom prst="rect">
            <a:avLst/>
          </a:prstGeom>
          <a:noFill/>
          <a:ln w="88900">
            <a:solidFill>
              <a:srgbClr val="FFC000"/>
            </a:solidFill>
          </a:ln>
          <a:extLst>
            <a:ext uri="{909E8E84-426E-40DD-AFC4-6F175D3DCCD1}">
              <a14:hiddenFill xmlns:a14="http://schemas.microsoft.com/office/drawing/2010/main">
                <a:solidFill>
                  <a:srgbClr val="FFFFFF"/>
                </a:solidFill>
              </a14:hiddenFill>
            </a:ext>
          </a:extLst>
        </p:spPr>
      </p:pic>
      <p:pic>
        <p:nvPicPr>
          <p:cNvPr id="2052" name="Picture 4" descr="C:\Users\giuly\Desktop\foto udi per sito\scuolabus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1394" y="3518068"/>
            <a:ext cx="2339096" cy="3116995"/>
          </a:xfrm>
          <a:prstGeom prst="rect">
            <a:avLst/>
          </a:prstGeom>
          <a:noFill/>
          <a:ln w="88900">
            <a:solidFill>
              <a:srgbClr val="FFC000"/>
            </a:solidFill>
          </a:ln>
          <a:extLst>
            <a:ext uri="{909E8E84-426E-40DD-AFC4-6F175D3DCCD1}">
              <a14:hiddenFill xmlns:a14="http://schemas.microsoft.com/office/drawing/2010/main">
                <a:solidFill>
                  <a:srgbClr val="FFFFFF"/>
                </a:solidFill>
              </a14:hiddenFill>
            </a:ext>
          </a:extLst>
        </p:spPr>
      </p:pic>
      <p:pic>
        <p:nvPicPr>
          <p:cNvPr id="1028" name="Picture 4" descr="C:\Users\giuly\Desktop\foto udi per sito\scuolab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3375273"/>
            <a:ext cx="2347504" cy="3128198"/>
          </a:xfrm>
          <a:prstGeom prst="rect">
            <a:avLst/>
          </a:prstGeom>
          <a:noFill/>
          <a:ln w="101600">
            <a:solidFill>
              <a:srgbClr val="FFC000"/>
            </a:solidFill>
          </a:ln>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395536" y="1340768"/>
            <a:ext cx="2088232" cy="646331"/>
          </a:xfrm>
          <a:prstGeom prst="rect">
            <a:avLst/>
          </a:prstGeom>
          <a:noFill/>
        </p:spPr>
        <p:txBody>
          <a:bodyPr wrap="square" rtlCol="0">
            <a:spAutoFit/>
          </a:bodyPr>
          <a:lstStyle/>
          <a:p>
            <a:pPr algn="ctr"/>
            <a:r>
              <a:rPr lang="it-IT" b="1" dirty="0" smtClean="0"/>
              <a:t>…ed ecco i nostri lavori realizzati.</a:t>
            </a:r>
            <a:endParaRPr lang="it-IT"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iuly\Desktop\foto udi per sito\alber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3645023"/>
            <a:ext cx="2678290" cy="2993337"/>
          </a:xfrm>
          <a:prstGeom prst="rect">
            <a:avLst/>
          </a:prstGeom>
          <a:noFill/>
          <a:ln w="101600">
            <a:solidFill>
              <a:srgbClr val="FF3300"/>
            </a:solidFill>
          </a:ln>
          <a:extLst>
            <a:ext uri="{909E8E84-426E-40DD-AFC4-6F175D3DCCD1}">
              <a14:hiddenFill xmlns:a14="http://schemas.microsoft.com/office/drawing/2010/main">
                <a:solidFill>
                  <a:srgbClr val="FFFFFF"/>
                </a:solidFill>
              </a14:hiddenFill>
            </a:ext>
          </a:extLst>
        </p:spPr>
      </p:pic>
      <p:pic>
        <p:nvPicPr>
          <p:cNvPr id="2051" name="Picture 3" descr="C:\Users\giuly\Desktop\foto udi per sito\alberi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2678" y="329171"/>
            <a:ext cx="2710235" cy="2964138"/>
          </a:xfrm>
          <a:prstGeom prst="rect">
            <a:avLst/>
          </a:prstGeom>
          <a:noFill/>
          <a:ln w="101600">
            <a:solidFill>
              <a:srgbClr val="FF3300"/>
            </a:solidFill>
          </a:ln>
          <a:extLst>
            <a:ext uri="{909E8E84-426E-40DD-AFC4-6F175D3DCCD1}">
              <a14:hiddenFill xmlns:a14="http://schemas.microsoft.com/office/drawing/2010/main">
                <a:solidFill>
                  <a:srgbClr val="FFFFFF"/>
                </a:solidFill>
              </a14:hiddenFill>
            </a:ext>
          </a:extLst>
        </p:spPr>
      </p:pic>
      <p:pic>
        <p:nvPicPr>
          <p:cNvPr id="2052" name="Picture 4" descr="C:\Users\giuly\Desktop\foto udi per sito\alberi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3332" y="265488"/>
            <a:ext cx="2625051" cy="3091504"/>
          </a:xfrm>
          <a:prstGeom prst="rect">
            <a:avLst/>
          </a:prstGeom>
          <a:noFill/>
          <a:ln w="101600">
            <a:solidFill>
              <a:srgbClr val="FF3300"/>
            </a:solidFill>
          </a:ln>
          <a:extLst>
            <a:ext uri="{909E8E84-426E-40DD-AFC4-6F175D3DCCD1}">
              <a14:hiddenFill xmlns:a14="http://schemas.microsoft.com/office/drawing/2010/main">
                <a:solidFill>
                  <a:srgbClr val="FFFFFF"/>
                </a:solidFill>
              </a14:hiddenFill>
            </a:ext>
          </a:extLst>
        </p:spPr>
      </p:pic>
      <p:pic>
        <p:nvPicPr>
          <p:cNvPr id="2053" name="Picture 5" descr="C:\Users\giuly\Desktop\foto udi per sito\alberi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53953" y="3668931"/>
            <a:ext cx="2566519" cy="2856413"/>
          </a:xfrm>
          <a:prstGeom prst="rect">
            <a:avLst/>
          </a:prstGeom>
          <a:noFill/>
          <a:ln w="101600">
            <a:solidFill>
              <a:srgbClr val="FF33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4814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giuly\Desktop\foto udi per sito\alberi e ma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708920"/>
            <a:ext cx="3456384" cy="3528392"/>
          </a:xfrm>
          <a:prstGeom prst="rect">
            <a:avLst/>
          </a:prstGeom>
          <a:noFill/>
          <a:ln w="101600">
            <a:solidFill>
              <a:schemeClr val="accent3">
                <a:lumMod val="60000"/>
                <a:lumOff val="40000"/>
              </a:schemeClr>
            </a:solidFill>
          </a:ln>
          <a:extLst>
            <a:ext uri="{909E8E84-426E-40DD-AFC4-6F175D3DCCD1}">
              <a14:hiddenFill xmlns:a14="http://schemas.microsoft.com/office/drawing/2010/main">
                <a:solidFill>
                  <a:srgbClr val="FFFFFF"/>
                </a:solidFill>
              </a14:hiddenFill>
            </a:ext>
          </a:extLst>
        </p:spPr>
      </p:pic>
      <p:pic>
        <p:nvPicPr>
          <p:cNvPr id="3075" name="Picture 3" descr="C:\Users\giuly\Desktop\foto udi per sito\scuolabus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1124744"/>
            <a:ext cx="3705225" cy="3571875"/>
          </a:xfrm>
          <a:prstGeom prst="rect">
            <a:avLst/>
          </a:prstGeom>
          <a:noFill/>
          <a:ln w="101600">
            <a:solidFill>
              <a:schemeClr val="accent3">
                <a:lumMod val="60000"/>
                <a:lumOff val="40000"/>
              </a:schemeClr>
            </a:solidFill>
          </a:ln>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467544" y="692696"/>
            <a:ext cx="3744416" cy="1754326"/>
          </a:xfrm>
          <a:prstGeom prst="rect">
            <a:avLst/>
          </a:prstGeom>
          <a:noFill/>
        </p:spPr>
        <p:txBody>
          <a:bodyPr wrap="square" rtlCol="0">
            <a:spAutoFit/>
          </a:bodyPr>
          <a:lstStyle/>
          <a:p>
            <a:r>
              <a:rPr lang="it-IT" b="1" dirty="0" smtClean="0"/>
              <a:t>Documentiamo anche il breve e imprevisto passaggio in laguna per il «</a:t>
            </a:r>
            <a:r>
              <a:rPr lang="it-IT" b="1" dirty="0" err="1" smtClean="0"/>
              <a:t>bird-watching</a:t>
            </a:r>
            <a:r>
              <a:rPr lang="it-IT" b="1" dirty="0" smtClean="0"/>
              <a:t>» durante il quale abbiamo avuto la fortuna di osservare alcuni animali liberi nel loro ambiente naturale..</a:t>
            </a:r>
            <a:endParaRPr lang="it-IT" b="1" dirty="0"/>
          </a:p>
        </p:txBody>
      </p:sp>
    </p:spTree>
    <p:extLst>
      <p:ext uri="{BB962C8B-B14F-4D97-AF65-F5344CB8AC3E}">
        <p14:creationId xmlns:p14="http://schemas.microsoft.com/office/powerpoint/2010/main" val="1387702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539552" y="548680"/>
            <a:ext cx="4267200" cy="3181350"/>
          </a:xfrm>
          <a:prstGeom prst="rect">
            <a:avLst/>
          </a:prstGeom>
          <a:noFill/>
          <a:ln w="101600">
            <a:solidFill>
              <a:srgbClr val="CC6600"/>
            </a:solidFill>
            <a:round/>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5148064" y="1988840"/>
            <a:ext cx="3095625" cy="4267200"/>
          </a:xfrm>
          <a:prstGeom prst="rect">
            <a:avLst/>
          </a:prstGeom>
          <a:noFill/>
          <a:ln w="101600">
            <a:solidFill>
              <a:srgbClr val="CC6600"/>
            </a:solidFill>
            <a:round/>
            <a:headEnd/>
            <a:tailEnd/>
          </a:ln>
          <a:effectLst/>
        </p:spPr>
      </p:pic>
      <p:sp>
        <p:nvSpPr>
          <p:cNvPr id="4" name="CasellaDiTesto 3"/>
          <p:cNvSpPr txBox="1"/>
          <p:nvPr/>
        </p:nvSpPr>
        <p:spPr>
          <a:xfrm>
            <a:off x="899592" y="4509120"/>
            <a:ext cx="3744416" cy="369332"/>
          </a:xfrm>
          <a:prstGeom prst="rect">
            <a:avLst/>
          </a:prstGeom>
          <a:noFill/>
        </p:spPr>
        <p:txBody>
          <a:bodyPr wrap="square" rtlCol="0">
            <a:spAutoFit/>
          </a:bodyPr>
          <a:lstStyle/>
          <a:p>
            <a:r>
              <a:rPr lang="it-IT" b="1" dirty="0" smtClean="0"/>
              <a:t>Paesaggio autunnale</a:t>
            </a:r>
            <a:endParaRPr lang="it-IT"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asellaDiTesto 1"/>
          <p:cNvSpPr txBox="1">
            <a:spLocks noChangeArrowheads="1"/>
          </p:cNvSpPr>
          <p:nvPr/>
        </p:nvSpPr>
        <p:spPr bwMode="auto">
          <a:xfrm>
            <a:off x="1258888" y="404813"/>
            <a:ext cx="6626225" cy="400110"/>
          </a:xfrm>
          <a:prstGeom prst="rect">
            <a:avLst/>
          </a:prstGeom>
          <a:noFill/>
          <a:ln w="76200">
            <a:noFill/>
            <a:miter lim="800000"/>
            <a:headEnd/>
            <a:tailEnd/>
          </a:ln>
        </p:spPr>
        <p:txBody>
          <a:bodyPr>
            <a:spAutoFit/>
          </a:bodyPr>
          <a:lstStyle/>
          <a:p>
            <a:pPr algn="ctr"/>
            <a:r>
              <a:rPr lang="it-IT" sz="2000" b="1" dirty="0">
                <a:solidFill>
                  <a:srgbClr val="660066"/>
                </a:solidFill>
                <a:latin typeface="Rockwell" pitchFamily="18" charset="0"/>
              </a:rPr>
              <a:t>CARATTERISTICHE DEGLI ALUNNI</a:t>
            </a:r>
            <a:endParaRPr lang="it-IT" sz="2000" dirty="0">
              <a:solidFill>
                <a:srgbClr val="660066"/>
              </a:solidFill>
              <a:latin typeface="Rockwell" pitchFamily="18" charset="0"/>
            </a:endParaRPr>
          </a:p>
        </p:txBody>
      </p:sp>
      <p:sp>
        <p:nvSpPr>
          <p:cNvPr id="3" name="CasellaDiTesto 2"/>
          <p:cNvSpPr txBox="1"/>
          <p:nvPr/>
        </p:nvSpPr>
        <p:spPr>
          <a:xfrm>
            <a:off x="684213" y="1052513"/>
            <a:ext cx="3743325" cy="3139321"/>
          </a:xfrm>
          <a:prstGeom prst="rect">
            <a:avLst/>
          </a:prstGeom>
          <a:noFill/>
          <a:ln w="76200">
            <a:solidFill>
              <a:schemeClr val="accent5">
                <a:lumMod val="75000"/>
              </a:schemeClr>
            </a:solidFill>
          </a:ln>
        </p:spPr>
        <p:txBody>
          <a:bodyPr>
            <a:spAutoFit/>
          </a:bodyPr>
          <a:lstStyle/>
          <a:p>
            <a:pPr algn="just" fontAlgn="auto">
              <a:spcBef>
                <a:spcPts val="0"/>
              </a:spcBef>
              <a:spcAft>
                <a:spcPts val="0"/>
              </a:spcAft>
              <a:defRPr/>
            </a:pPr>
            <a:r>
              <a:rPr lang="it-IT" b="1" dirty="0">
                <a:solidFill>
                  <a:srgbClr val="FF0066"/>
                </a:solidFill>
                <a:latin typeface="+mn-lt"/>
                <a:cs typeface="+mn-cs"/>
              </a:rPr>
              <a:t>STILI </a:t>
            </a:r>
            <a:r>
              <a:rPr lang="it-IT" b="1" cap="all" dirty="0">
                <a:solidFill>
                  <a:srgbClr val="FF0066"/>
                </a:solidFill>
                <a:latin typeface="+mn-lt"/>
                <a:cs typeface="+mn-cs"/>
              </a:rPr>
              <a:t>cognitivi</a:t>
            </a:r>
            <a:endParaRPr lang="it-IT" dirty="0">
              <a:solidFill>
                <a:srgbClr val="FF0066"/>
              </a:solidFill>
              <a:latin typeface="+mn-lt"/>
              <a:cs typeface="+mn-cs"/>
            </a:endParaRPr>
          </a:p>
          <a:p>
            <a:pPr algn="just" fontAlgn="auto">
              <a:spcBef>
                <a:spcPts val="0"/>
              </a:spcBef>
              <a:spcAft>
                <a:spcPts val="0"/>
              </a:spcAft>
              <a:defRPr/>
            </a:pPr>
            <a:r>
              <a:rPr lang="it-IT" b="1" cap="all" dirty="0">
                <a:solidFill>
                  <a:srgbClr val="FF0066"/>
                </a:solidFill>
                <a:latin typeface="+mn-lt"/>
                <a:cs typeface="+mn-cs"/>
              </a:rPr>
              <a:t>(</a:t>
            </a:r>
            <a:r>
              <a:rPr lang="it-IT" b="1" dirty="0">
                <a:solidFill>
                  <a:srgbClr val="FF0066"/>
                </a:solidFill>
                <a:latin typeface="+mn-lt"/>
                <a:cs typeface="+mn-cs"/>
              </a:rPr>
              <a:t>di apprendimento)</a:t>
            </a:r>
            <a:endParaRPr lang="it-IT" dirty="0">
              <a:solidFill>
                <a:srgbClr val="FF0066"/>
              </a:solidFill>
              <a:latin typeface="+mn-lt"/>
              <a:cs typeface="+mn-cs"/>
            </a:endParaRPr>
          </a:p>
          <a:p>
            <a:pPr>
              <a:defRPr/>
            </a:pPr>
            <a:r>
              <a:rPr lang="it-IT" b="1" dirty="0" smtClean="0"/>
              <a:t>Nell’agorà viene svolta la lezione all’intero gruppo classe che poi viene sviluppata con attività differenziate nelle diverse isole, dove vengono soddisfatte le caratteristiche dei singoli e rispettati gli stili di apprendimento di ciascun bambino.</a:t>
            </a:r>
            <a:endParaRPr lang="it-IT" dirty="0">
              <a:solidFill>
                <a:srgbClr val="A50021"/>
              </a:solidFill>
              <a:latin typeface="+mn-lt"/>
              <a:cs typeface="+mn-cs"/>
            </a:endParaRPr>
          </a:p>
        </p:txBody>
      </p:sp>
      <p:sp>
        <p:nvSpPr>
          <p:cNvPr id="5" name="CasellaDiTesto 4"/>
          <p:cNvSpPr txBox="1"/>
          <p:nvPr/>
        </p:nvSpPr>
        <p:spPr>
          <a:xfrm>
            <a:off x="4860032" y="1052736"/>
            <a:ext cx="3528392" cy="2862322"/>
          </a:xfrm>
          <a:prstGeom prst="rect">
            <a:avLst/>
          </a:prstGeom>
          <a:noFill/>
          <a:ln w="76200">
            <a:solidFill>
              <a:schemeClr val="accent5">
                <a:lumMod val="75000"/>
              </a:schemeClr>
            </a:solidFill>
          </a:ln>
        </p:spPr>
        <p:txBody>
          <a:bodyPr wrap="square">
            <a:spAutoFit/>
          </a:bodyPr>
          <a:lstStyle/>
          <a:p>
            <a:pPr fontAlgn="auto">
              <a:spcBef>
                <a:spcPts val="0"/>
              </a:spcBef>
              <a:spcAft>
                <a:spcPts val="0"/>
              </a:spcAft>
              <a:defRPr/>
            </a:pPr>
            <a:r>
              <a:rPr lang="it-IT" b="1" dirty="0">
                <a:solidFill>
                  <a:srgbClr val="FF0066"/>
                </a:solidFill>
                <a:latin typeface="+mn-lt"/>
                <a:cs typeface="+mn-cs"/>
              </a:rPr>
              <a:t>PRESENZA E TIPOLOGIA </a:t>
            </a:r>
            <a:r>
              <a:rPr lang="it-IT" b="1" dirty="0" err="1">
                <a:solidFill>
                  <a:srgbClr val="FF0066"/>
                </a:solidFill>
                <a:latin typeface="+mn-lt"/>
                <a:cs typeface="+mn-cs"/>
              </a:rPr>
              <a:t>DI</a:t>
            </a:r>
            <a:r>
              <a:rPr lang="it-IT" b="1" dirty="0">
                <a:solidFill>
                  <a:srgbClr val="FF0066"/>
                </a:solidFill>
                <a:latin typeface="+mn-lt"/>
                <a:cs typeface="+mn-cs"/>
              </a:rPr>
              <a:t> </a:t>
            </a:r>
          </a:p>
          <a:p>
            <a:pPr fontAlgn="auto">
              <a:spcBef>
                <a:spcPts val="0"/>
              </a:spcBef>
              <a:spcAft>
                <a:spcPts val="0"/>
              </a:spcAft>
              <a:defRPr/>
            </a:pPr>
            <a:r>
              <a:rPr lang="it-IT" b="1" dirty="0">
                <a:solidFill>
                  <a:srgbClr val="FF0066"/>
                </a:solidFill>
                <a:latin typeface="+mn-lt"/>
                <a:cs typeface="+mn-cs"/>
              </a:rPr>
              <a:t>BES/DSA/</a:t>
            </a:r>
            <a:r>
              <a:rPr lang="it-IT" b="1" dirty="0" err="1">
                <a:solidFill>
                  <a:srgbClr val="FF0066"/>
                </a:solidFill>
                <a:latin typeface="+mn-lt"/>
                <a:cs typeface="+mn-cs"/>
              </a:rPr>
              <a:t>DISABILIT</a:t>
            </a:r>
            <a:r>
              <a:rPr lang="it-IT" b="1" cap="all" dirty="0" err="1">
                <a:solidFill>
                  <a:srgbClr val="FF0066"/>
                </a:solidFill>
                <a:latin typeface="+mn-lt"/>
                <a:cs typeface="+mn-cs"/>
              </a:rPr>
              <a:t>à</a:t>
            </a:r>
            <a:endParaRPr lang="it-IT" b="1" cap="all" dirty="0">
              <a:solidFill>
                <a:srgbClr val="FF0066"/>
              </a:solidFill>
              <a:latin typeface="+mn-lt"/>
              <a:cs typeface="+mn-cs"/>
            </a:endParaRPr>
          </a:p>
          <a:p>
            <a:r>
              <a:rPr lang="it-IT" b="1" dirty="0" smtClean="0"/>
              <a:t>Sono presenti diversi alunni con caratteristiche particolari da </a:t>
            </a:r>
            <a:r>
              <a:rPr lang="it-IT" b="1" dirty="0" err="1" smtClean="0"/>
              <a:t>attenzionare</a:t>
            </a:r>
            <a:r>
              <a:rPr lang="it-IT" b="1" dirty="0" smtClean="0"/>
              <a:t>, per valutare successivamente la necessità di interventi individualizzati.</a:t>
            </a:r>
            <a:endParaRPr lang="it-IT" dirty="0" smtClean="0"/>
          </a:p>
          <a:p>
            <a:r>
              <a:rPr lang="it-IT" b="1" dirty="0" smtClean="0"/>
              <a:t>In tutte le classi sta partendo uno screening per la rilevazione dei DSA.</a:t>
            </a:r>
            <a:endParaRPr lang="it-IT" dirty="0" smtClean="0">
              <a:latin typeface="+mn-lt"/>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23528" y="404664"/>
            <a:ext cx="4104456" cy="646331"/>
          </a:xfrm>
          <a:prstGeom prst="rect">
            <a:avLst/>
          </a:prstGeom>
          <a:noFill/>
        </p:spPr>
        <p:txBody>
          <a:bodyPr wrap="square" rtlCol="0">
            <a:spAutoFit/>
          </a:bodyPr>
          <a:lstStyle/>
          <a:p>
            <a:pPr algn="ctr"/>
            <a:r>
              <a:rPr lang="it-IT" b="1" dirty="0" smtClean="0">
                <a:solidFill>
                  <a:srgbClr val="00FF00"/>
                </a:solidFill>
              </a:rPr>
              <a:t>PER FARE UN ALBERO </a:t>
            </a:r>
            <a:r>
              <a:rPr lang="it-IT" b="1" dirty="0" smtClean="0"/>
              <a:t>…</a:t>
            </a:r>
          </a:p>
          <a:p>
            <a:pPr algn="ctr"/>
            <a:r>
              <a:rPr lang="it-IT" b="1" dirty="0" smtClean="0"/>
              <a:t>  </a:t>
            </a:r>
            <a:endParaRPr lang="it-IT" b="1" dirty="0"/>
          </a:p>
        </p:txBody>
      </p:sp>
      <p:pic>
        <p:nvPicPr>
          <p:cNvPr id="1026" name="Picture 2"/>
          <p:cNvPicPr>
            <a:picLocks noChangeAspect="1" noChangeArrowheads="1"/>
          </p:cNvPicPr>
          <p:nvPr/>
        </p:nvPicPr>
        <p:blipFill>
          <a:blip r:embed="rId2" cstate="print"/>
          <a:srcRect/>
          <a:stretch>
            <a:fillRect/>
          </a:stretch>
        </p:blipFill>
        <p:spPr bwMode="auto">
          <a:xfrm rot="20934908">
            <a:off x="467544" y="1556792"/>
            <a:ext cx="2800350" cy="3933825"/>
          </a:xfrm>
          <a:prstGeom prst="rect">
            <a:avLst/>
          </a:prstGeom>
          <a:noFill/>
          <a:ln w="101600">
            <a:solidFill>
              <a:srgbClr val="660066"/>
            </a:solidFill>
            <a:round/>
            <a:headEnd/>
            <a:tailEnd/>
          </a:ln>
          <a:effectLst/>
        </p:spPr>
      </p:pic>
      <p:pic>
        <p:nvPicPr>
          <p:cNvPr id="1027" name="Picture 3"/>
          <p:cNvPicPr>
            <a:picLocks noChangeAspect="1" noChangeArrowheads="1"/>
          </p:cNvPicPr>
          <p:nvPr/>
        </p:nvPicPr>
        <p:blipFill>
          <a:blip r:embed="rId3" cstate="print"/>
          <a:srcRect t="20247"/>
          <a:stretch>
            <a:fillRect/>
          </a:stretch>
        </p:blipFill>
        <p:spPr bwMode="auto">
          <a:xfrm rot="1104156">
            <a:off x="4583027" y="608299"/>
            <a:ext cx="4267200" cy="2552371"/>
          </a:xfrm>
          <a:prstGeom prst="rect">
            <a:avLst/>
          </a:prstGeom>
          <a:noFill/>
          <a:ln w="101600" cap="flat">
            <a:solidFill>
              <a:srgbClr val="660066"/>
            </a:solidFill>
            <a:round/>
            <a:headEnd/>
            <a:tailEnd/>
          </a:ln>
          <a:effectLst/>
        </p:spPr>
      </p:pic>
      <p:pic>
        <p:nvPicPr>
          <p:cNvPr id="9" name="Picture 2"/>
          <p:cNvPicPr>
            <a:picLocks noChangeAspect="1" noChangeArrowheads="1"/>
          </p:cNvPicPr>
          <p:nvPr/>
        </p:nvPicPr>
        <p:blipFill>
          <a:blip r:embed="rId4" cstate="print"/>
          <a:srcRect/>
          <a:stretch>
            <a:fillRect/>
          </a:stretch>
        </p:blipFill>
        <p:spPr bwMode="auto">
          <a:xfrm>
            <a:off x="3059832" y="1940835"/>
            <a:ext cx="3344416" cy="4459221"/>
          </a:xfrm>
          <a:prstGeom prst="rect">
            <a:avLst/>
          </a:prstGeom>
          <a:noFill/>
          <a:ln w="101600">
            <a:solidFill>
              <a:srgbClr val="660066"/>
            </a:solidFill>
            <a:round/>
            <a:headEnd/>
            <a:tailEnd/>
          </a:ln>
          <a:effectLst/>
        </p:spPr>
      </p:pic>
      <p:sp>
        <p:nvSpPr>
          <p:cNvPr id="6" name="Rettangolo 5"/>
          <p:cNvSpPr/>
          <p:nvPr/>
        </p:nvSpPr>
        <p:spPr>
          <a:xfrm>
            <a:off x="6479337" y="4797152"/>
            <a:ext cx="2125111" cy="646331"/>
          </a:xfrm>
          <a:prstGeom prst="rect">
            <a:avLst/>
          </a:prstGeom>
        </p:spPr>
        <p:txBody>
          <a:bodyPr wrap="square">
            <a:spAutoFit/>
          </a:bodyPr>
          <a:lstStyle/>
          <a:p>
            <a:pPr algn="ctr"/>
            <a:r>
              <a:rPr lang="it-IT" b="1" dirty="0" smtClean="0"/>
              <a:t>… con materiale</a:t>
            </a:r>
          </a:p>
          <a:p>
            <a:pPr algn="ctr"/>
            <a:r>
              <a:rPr lang="it-IT" b="1" dirty="0" smtClean="0"/>
              <a:t> riciclato</a:t>
            </a:r>
            <a:endParaRPr lang="it-IT"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rot="1314605">
            <a:off x="638688" y="1865809"/>
            <a:ext cx="3819525" cy="3200400"/>
          </a:xfrm>
          <a:prstGeom prst="rect">
            <a:avLst/>
          </a:prstGeom>
          <a:noFill/>
          <a:ln w="101600">
            <a:solidFill>
              <a:srgbClr val="660066"/>
            </a:solidFill>
            <a:round/>
            <a:headEnd/>
            <a:tailEnd/>
          </a:ln>
          <a:effectLst/>
        </p:spPr>
      </p:pic>
      <p:sp>
        <p:nvSpPr>
          <p:cNvPr id="6" name="CasellaDiTesto 5"/>
          <p:cNvSpPr txBox="1"/>
          <p:nvPr/>
        </p:nvSpPr>
        <p:spPr>
          <a:xfrm>
            <a:off x="251520" y="260648"/>
            <a:ext cx="3744416" cy="646331"/>
          </a:xfrm>
          <a:prstGeom prst="rect">
            <a:avLst/>
          </a:prstGeom>
          <a:noFill/>
        </p:spPr>
        <p:txBody>
          <a:bodyPr wrap="square" rtlCol="0">
            <a:spAutoFit/>
          </a:bodyPr>
          <a:lstStyle/>
          <a:p>
            <a:pPr algn="ctr"/>
            <a:r>
              <a:rPr lang="it-IT" b="1" dirty="0" err="1" smtClean="0"/>
              <a:t>…abbiamo</a:t>
            </a:r>
            <a:r>
              <a:rPr lang="it-IT" b="1" dirty="0" smtClean="0"/>
              <a:t> ritagliato </a:t>
            </a:r>
          </a:p>
          <a:p>
            <a:pPr algn="ctr"/>
            <a:r>
              <a:rPr lang="it-IT" b="1" dirty="0" smtClean="0"/>
              <a:t>le foglie e le ghiande.</a:t>
            </a:r>
            <a:endParaRPr lang="it-IT" b="1" dirty="0"/>
          </a:p>
        </p:txBody>
      </p:sp>
      <p:pic>
        <p:nvPicPr>
          <p:cNvPr id="2052" name="Picture 4"/>
          <p:cNvPicPr>
            <a:picLocks noChangeAspect="1" noChangeArrowheads="1"/>
          </p:cNvPicPr>
          <p:nvPr/>
        </p:nvPicPr>
        <p:blipFill>
          <a:blip r:embed="rId3" cstate="print"/>
          <a:srcRect/>
          <a:stretch>
            <a:fillRect/>
          </a:stretch>
        </p:blipFill>
        <p:spPr bwMode="auto">
          <a:xfrm rot="20410451">
            <a:off x="2973751" y="942129"/>
            <a:ext cx="1961524" cy="2807549"/>
          </a:xfrm>
          <a:prstGeom prst="rect">
            <a:avLst/>
          </a:prstGeom>
          <a:noFill/>
          <a:ln w="101600">
            <a:solidFill>
              <a:srgbClr val="660066"/>
            </a:solidFill>
            <a:round/>
            <a:headEnd/>
            <a:tailEnd/>
          </a:ln>
          <a:effectLst/>
        </p:spPr>
      </p:pic>
      <p:pic>
        <p:nvPicPr>
          <p:cNvPr id="9" name="Picture 2"/>
          <p:cNvPicPr>
            <a:picLocks noChangeAspect="1" noChangeArrowheads="1"/>
          </p:cNvPicPr>
          <p:nvPr/>
        </p:nvPicPr>
        <p:blipFill>
          <a:blip r:embed="rId4" cstate="print"/>
          <a:srcRect/>
          <a:stretch>
            <a:fillRect/>
          </a:stretch>
        </p:blipFill>
        <p:spPr bwMode="auto">
          <a:xfrm>
            <a:off x="5004048" y="548680"/>
            <a:ext cx="3775130" cy="4741384"/>
          </a:xfrm>
          <a:prstGeom prst="rect">
            <a:avLst/>
          </a:prstGeom>
          <a:noFill/>
          <a:ln w="101600">
            <a:solidFill>
              <a:srgbClr val="660066"/>
            </a:solidFill>
            <a:round/>
            <a:headEnd/>
            <a:tailEnd/>
          </a:ln>
          <a:effectLst/>
        </p:spPr>
      </p:pic>
      <p:sp>
        <p:nvSpPr>
          <p:cNvPr id="10" name="CasellaDiTesto 9"/>
          <p:cNvSpPr txBox="1"/>
          <p:nvPr/>
        </p:nvSpPr>
        <p:spPr>
          <a:xfrm>
            <a:off x="4499992" y="5589240"/>
            <a:ext cx="3744416" cy="646331"/>
          </a:xfrm>
          <a:prstGeom prst="rect">
            <a:avLst/>
          </a:prstGeom>
          <a:noFill/>
        </p:spPr>
        <p:txBody>
          <a:bodyPr wrap="square" rtlCol="0">
            <a:spAutoFit/>
          </a:bodyPr>
          <a:lstStyle/>
          <a:p>
            <a:pPr algn="ctr"/>
            <a:r>
              <a:rPr lang="it-IT" b="1" dirty="0" smtClean="0"/>
              <a:t>Ora possiamo realizzare</a:t>
            </a:r>
          </a:p>
          <a:p>
            <a:pPr algn="ctr"/>
            <a:r>
              <a:rPr lang="it-IT" b="1" dirty="0" smtClean="0"/>
              <a:t> il nostro albero autunnale.</a:t>
            </a:r>
            <a:endParaRPr lang="it-IT"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2" cstate="print"/>
          <a:srcRect l="7845" t="27155" b="11010"/>
          <a:stretch>
            <a:fillRect/>
          </a:stretch>
        </p:blipFill>
        <p:spPr bwMode="auto">
          <a:xfrm rot="21409258">
            <a:off x="3203848" y="4437112"/>
            <a:ext cx="2949327" cy="2232248"/>
          </a:xfrm>
          <a:prstGeom prst="rect">
            <a:avLst/>
          </a:prstGeom>
          <a:noFill/>
          <a:ln w="101600">
            <a:solidFill>
              <a:srgbClr val="660066"/>
            </a:solidFill>
            <a:round/>
            <a:headEnd/>
            <a:tailEnd/>
          </a:ln>
          <a:effectLst/>
        </p:spPr>
      </p:pic>
      <p:pic>
        <p:nvPicPr>
          <p:cNvPr id="3077" name="Picture 5"/>
          <p:cNvPicPr>
            <a:picLocks noChangeAspect="1" noChangeArrowheads="1"/>
          </p:cNvPicPr>
          <p:nvPr/>
        </p:nvPicPr>
        <p:blipFill>
          <a:blip r:embed="rId3" cstate="print"/>
          <a:srcRect/>
          <a:stretch>
            <a:fillRect/>
          </a:stretch>
        </p:blipFill>
        <p:spPr bwMode="auto">
          <a:xfrm rot="185785">
            <a:off x="6012160" y="2204864"/>
            <a:ext cx="2895600" cy="4267200"/>
          </a:xfrm>
          <a:prstGeom prst="rect">
            <a:avLst/>
          </a:prstGeom>
          <a:noFill/>
          <a:ln w="101600">
            <a:solidFill>
              <a:srgbClr val="660066"/>
            </a:solidFill>
            <a:round/>
            <a:headEnd/>
            <a:tailEnd/>
          </a:ln>
          <a:effectLst/>
        </p:spPr>
      </p:pic>
      <p:pic>
        <p:nvPicPr>
          <p:cNvPr id="3076" name="Picture 4"/>
          <p:cNvPicPr>
            <a:picLocks noChangeAspect="1" noChangeArrowheads="1"/>
          </p:cNvPicPr>
          <p:nvPr/>
        </p:nvPicPr>
        <p:blipFill>
          <a:blip r:embed="rId4" cstate="print"/>
          <a:srcRect b="25210"/>
          <a:stretch>
            <a:fillRect/>
          </a:stretch>
        </p:blipFill>
        <p:spPr bwMode="auto">
          <a:xfrm>
            <a:off x="3131840" y="548680"/>
            <a:ext cx="3200400" cy="2664296"/>
          </a:xfrm>
          <a:prstGeom prst="rect">
            <a:avLst/>
          </a:prstGeom>
          <a:noFill/>
          <a:ln w="101600">
            <a:solidFill>
              <a:srgbClr val="660066"/>
            </a:solidFill>
            <a:round/>
            <a:headEnd/>
            <a:tailEnd/>
          </a:ln>
          <a:effectLst/>
        </p:spPr>
      </p:pic>
      <p:pic>
        <p:nvPicPr>
          <p:cNvPr id="3075" name="Picture 3"/>
          <p:cNvPicPr>
            <a:picLocks noChangeAspect="1" noChangeArrowheads="1"/>
          </p:cNvPicPr>
          <p:nvPr/>
        </p:nvPicPr>
        <p:blipFill>
          <a:blip r:embed="rId5" cstate="print"/>
          <a:srcRect l="-184"/>
          <a:stretch>
            <a:fillRect/>
          </a:stretch>
        </p:blipFill>
        <p:spPr bwMode="auto">
          <a:xfrm rot="260864">
            <a:off x="966615" y="1484595"/>
            <a:ext cx="2719617" cy="4267200"/>
          </a:xfrm>
          <a:prstGeom prst="rect">
            <a:avLst/>
          </a:prstGeom>
          <a:noFill/>
          <a:ln w="101600">
            <a:solidFill>
              <a:srgbClr val="660066"/>
            </a:solidFill>
            <a:round/>
            <a:headEnd/>
            <a:tailEnd/>
          </a:ln>
          <a:effectLst/>
        </p:spPr>
      </p:pic>
      <p:sp>
        <p:nvSpPr>
          <p:cNvPr id="4" name="CasellaDiTesto 3"/>
          <p:cNvSpPr txBox="1"/>
          <p:nvPr/>
        </p:nvSpPr>
        <p:spPr>
          <a:xfrm>
            <a:off x="0" y="404664"/>
            <a:ext cx="3347864" cy="646331"/>
          </a:xfrm>
          <a:prstGeom prst="rect">
            <a:avLst/>
          </a:prstGeom>
          <a:noFill/>
        </p:spPr>
        <p:txBody>
          <a:bodyPr wrap="square" rtlCol="0">
            <a:spAutoFit/>
          </a:bodyPr>
          <a:lstStyle/>
          <a:p>
            <a:pPr algn="ctr"/>
            <a:r>
              <a:rPr lang="it-IT" b="1" dirty="0" smtClean="0"/>
              <a:t>Siamo pronti </a:t>
            </a:r>
          </a:p>
          <a:p>
            <a:pPr algn="ctr"/>
            <a:r>
              <a:rPr lang="it-IT" b="1" dirty="0" smtClean="0"/>
              <a:t>per l’attività di inglese.</a:t>
            </a:r>
            <a:endParaRPr lang="it-IT"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13183" y="479924"/>
            <a:ext cx="3813048" cy="400110"/>
          </a:xfrm>
          <a:prstGeom prst="rect">
            <a:avLst/>
          </a:prstGeom>
          <a:noFill/>
        </p:spPr>
        <p:txBody>
          <a:bodyPr wrap="square" rtlCol="0">
            <a:spAutoFit/>
          </a:bodyPr>
          <a:lstStyle/>
          <a:p>
            <a:pPr algn="ctr"/>
            <a:r>
              <a:rPr lang="it-IT" sz="2000" dirty="0" smtClean="0">
                <a:solidFill>
                  <a:srgbClr val="00FF00"/>
                </a:solidFill>
              </a:rPr>
              <a:t>PROGETTO   ORTO</a:t>
            </a:r>
            <a:endParaRPr lang="it-IT" sz="2000" dirty="0">
              <a:solidFill>
                <a:srgbClr val="00FF00"/>
              </a:solidFill>
            </a:endParaRPr>
          </a:p>
        </p:txBody>
      </p:sp>
      <p:pic>
        <p:nvPicPr>
          <p:cNvPr id="2055" name="Picture 7" descr="C:\Users\giuly\Desktop\CAROT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b="6992"/>
          <a:stretch/>
        </p:blipFill>
        <p:spPr bwMode="auto">
          <a:xfrm>
            <a:off x="814004" y="506251"/>
            <a:ext cx="1123681" cy="863173"/>
          </a:xfrm>
          <a:prstGeom prst="rect">
            <a:avLst/>
          </a:prstGeom>
          <a:noFill/>
          <a:ln w="50800">
            <a:solidFill>
              <a:srgbClr val="00B050"/>
            </a:solidFill>
          </a:ln>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2699792" y="937837"/>
            <a:ext cx="5040560" cy="1226170"/>
          </a:xfrm>
          <a:prstGeom prst="rect">
            <a:avLst/>
          </a:prstGeom>
          <a:noFill/>
        </p:spPr>
        <p:txBody>
          <a:bodyPr wrap="square" rtlCol="0">
            <a:spAutoFit/>
          </a:bodyPr>
          <a:lstStyle/>
          <a:p>
            <a:r>
              <a:rPr lang="it-IT" b="1" dirty="0" smtClean="0"/>
              <a:t>Come </a:t>
            </a:r>
            <a:r>
              <a:rPr lang="it-IT" sz="1968" b="1" dirty="0" smtClean="0"/>
              <a:t>arricchimento</a:t>
            </a:r>
            <a:r>
              <a:rPr lang="it-IT" b="1" dirty="0" smtClean="0"/>
              <a:t> delle competenze acquisite i bambini partecipano al </a:t>
            </a:r>
          </a:p>
          <a:p>
            <a:r>
              <a:rPr lang="it-IT" b="1" dirty="0" smtClean="0"/>
              <a:t>«Progetto Orto» all’interno degli spazi della scuola.</a:t>
            </a:r>
            <a:endParaRPr lang="it-IT" b="1" dirty="0"/>
          </a:p>
        </p:txBody>
      </p:sp>
      <p:pic>
        <p:nvPicPr>
          <p:cNvPr id="1026" name="Picture 2" descr="C:\Users\giuly\Desktop\foto udi per sito\orto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657731" y="2893622"/>
            <a:ext cx="2401624" cy="2029470"/>
          </a:xfrm>
          <a:prstGeom prst="rect">
            <a:avLst/>
          </a:prstGeom>
          <a:noFill/>
          <a:ln w="101600">
            <a:solidFill>
              <a:schemeClr val="accent3">
                <a:lumMod val="60000"/>
                <a:lumOff val="40000"/>
              </a:schemeClr>
            </a:solidFill>
          </a:ln>
          <a:extLst>
            <a:ext uri="{909E8E84-426E-40DD-AFC4-6F175D3DCCD1}">
              <a14:hiddenFill xmlns:a14="http://schemas.microsoft.com/office/drawing/2010/main">
                <a:solidFill>
                  <a:srgbClr val="FFFFFF"/>
                </a:solidFill>
              </a14:hiddenFill>
            </a:ext>
          </a:extLst>
        </p:spPr>
      </p:pic>
      <p:pic>
        <p:nvPicPr>
          <p:cNvPr id="1027" name="Picture 3" descr="C:\Users\giuly\Desktop\foto udi per sito\orto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08231" y="2857618"/>
            <a:ext cx="2968150" cy="2101478"/>
          </a:xfrm>
          <a:prstGeom prst="rect">
            <a:avLst/>
          </a:prstGeom>
          <a:noFill/>
          <a:ln w="101600">
            <a:solidFill>
              <a:schemeClr val="accent3">
                <a:lumMod val="60000"/>
                <a:lumOff val="40000"/>
              </a:schemeClr>
            </a:solidFill>
          </a:ln>
          <a:extLst>
            <a:ext uri="{909E8E84-426E-40DD-AFC4-6F175D3DCCD1}">
              <a14:hiddenFill xmlns:a14="http://schemas.microsoft.com/office/drawing/2010/main">
                <a:solidFill>
                  <a:srgbClr val="FFFFFF"/>
                </a:solidFill>
              </a14:hiddenFill>
            </a:ext>
          </a:extLst>
        </p:spPr>
      </p:pic>
      <p:pic>
        <p:nvPicPr>
          <p:cNvPr id="1028" name="Picture 4" descr="C:\Users\giuly\Desktop\foto udi per sito\orto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245586" y="2714704"/>
            <a:ext cx="2989531" cy="2232248"/>
          </a:xfrm>
          <a:prstGeom prst="rect">
            <a:avLst/>
          </a:prstGeom>
          <a:noFill/>
          <a:ln w="101600">
            <a:solidFill>
              <a:schemeClr val="accent3">
                <a:lumMod val="60000"/>
                <a:lumOff val="40000"/>
              </a:schemeClr>
            </a:solidFill>
          </a:ln>
          <a:extLst>
            <a:ext uri="{909E8E84-426E-40DD-AFC4-6F175D3DCCD1}">
              <a14:hiddenFill xmlns:a14="http://schemas.microsoft.com/office/drawing/2010/main">
                <a:solidFill>
                  <a:srgbClr val="FFFFFF"/>
                </a:solidFill>
              </a14:hiddenFill>
            </a:ext>
          </a:extLst>
        </p:spPr>
      </p:pic>
      <p:pic>
        <p:nvPicPr>
          <p:cNvPr id="1029" name="Picture 5" descr="C:\Users\giuly\Desktop\foto udi per sito\orto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4239630" y="4347515"/>
            <a:ext cx="2243816" cy="2155141"/>
          </a:xfrm>
          <a:prstGeom prst="rect">
            <a:avLst/>
          </a:prstGeom>
          <a:noFill/>
          <a:ln w="101600">
            <a:solidFill>
              <a:schemeClr val="accent3">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2724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iuly\Desktop\foto udi per sito\orto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379240"/>
            <a:ext cx="2662349" cy="2217985"/>
          </a:xfrm>
          <a:prstGeom prst="rect">
            <a:avLst/>
          </a:prstGeom>
          <a:noFill/>
          <a:ln w="101600">
            <a:solidFill>
              <a:schemeClr val="accent5">
                <a:lumMod val="60000"/>
                <a:lumOff val="40000"/>
              </a:schemeClr>
            </a:solidFill>
          </a:ln>
          <a:extLst>
            <a:ext uri="{909E8E84-426E-40DD-AFC4-6F175D3DCCD1}">
              <a14:hiddenFill xmlns:a14="http://schemas.microsoft.com/office/drawing/2010/main">
                <a:solidFill>
                  <a:srgbClr val="FFFFFF"/>
                </a:solidFill>
              </a14:hiddenFill>
            </a:ext>
          </a:extLst>
        </p:spPr>
      </p:pic>
      <p:pic>
        <p:nvPicPr>
          <p:cNvPr id="2051" name="Picture 3" descr="C:\Users\giuly\Desktop\foto udi per sito\orto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077072"/>
            <a:ext cx="2682231" cy="2303568"/>
          </a:xfrm>
          <a:prstGeom prst="rect">
            <a:avLst/>
          </a:prstGeom>
          <a:noFill/>
          <a:ln w="101600">
            <a:solidFill>
              <a:schemeClr val="accent5">
                <a:lumMod val="60000"/>
                <a:lumOff val="40000"/>
              </a:schemeClr>
            </a:solidFill>
          </a:ln>
          <a:extLst>
            <a:ext uri="{909E8E84-426E-40DD-AFC4-6F175D3DCCD1}">
              <a14:hiddenFill xmlns:a14="http://schemas.microsoft.com/office/drawing/2010/main">
                <a:solidFill>
                  <a:srgbClr val="FFFFFF"/>
                </a:solidFill>
              </a14:hiddenFill>
            </a:ext>
          </a:extLst>
        </p:spPr>
      </p:pic>
      <p:pic>
        <p:nvPicPr>
          <p:cNvPr id="2052" name="Picture 4" descr="C:\Users\giuly\Desktop\foto udi per sito\orto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661" y="260648"/>
            <a:ext cx="2628489" cy="2155103"/>
          </a:xfrm>
          <a:prstGeom prst="rect">
            <a:avLst/>
          </a:prstGeom>
          <a:noFill/>
          <a:ln w="101600">
            <a:solidFill>
              <a:schemeClr val="accent5">
                <a:lumMod val="60000"/>
                <a:lumOff val="40000"/>
              </a:schemeClr>
            </a:solidFill>
          </a:ln>
          <a:extLst>
            <a:ext uri="{909E8E84-426E-40DD-AFC4-6F175D3DCCD1}">
              <a14:hiddenFill xmlns:a14="http://schemas.microsoft.com/office/drawing/2010/main">
                <a:solidFill>
                  <a:srgbClr val="FFFFFF"/>
                </a:solidFill>
              </a14:hiddenFill>
            </a:ext>
          </a:extLst>
        </p:spPr>
      </p:pic>
      <p:pic>
        <p:nvPicPr>
          <p:cNvPr id="2053" name="Picture 5" descr="C:\Users\giuly\Desktop\foto udi per sito\ort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8285" y="404664"/>
            <a:ext cx="2738251" cy="2461518"/>
          </a:xfrm>
          <a:prstGeom prst="rect">
            <a:avLst/>
          </a:prstGeom>
          <a:noFill/>
          <a:ln w="101600">
            <a:solidFill>
              <a:schemeClr val="accent5">
                <a:lumMod val="60000"/>
                <a:lumOff val="40000"/>
              </a:schemeClr>
            </a:solidFill>
          </a:ln>
          <a:extLst>
            <a:ext uri="{909E8E84-426E-40DD-AFC4-6F175D3DCCD1}">
              <a14:hiddenFill xmlns:a14="http://schemas.microsoft.com/office/drawing/2010/main">
                <a:solidFill>
                  <a:srgbClr val="FFFFFF"/>
                </a:solidFill>
              </a14:hiddenFill>
            </a:ext>
          </a:extLst>
        </p:spPr>
      </p:pic>
      <p:pic>
        <p:nvPicPr>
          <p:cNvPr id="2054" name="Picture 6" descr="C:\Users\giuly\Desktop\foto udi per sito\orto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8285" y="3525764"/>
            <a:ext cx="2434010" cy="2663145"/>
          </a:xfrm>
          <a:prstGeom prst="rect">
            <a:avLst/>
          </a:prstGeom>
          <a:noFill/>
          <a:ln w="101600">
            <a:solidFill>
              <a:schemeClr val="accent5">
                <a:lumMod val="60000"/>
                <a:lumOff val="40000"/>
              </a:schemeClr>
            </a:solidFill>
          </a:ln>
          <a:extLst>
            <a:ext uri="{909E8E84-426E-40DD-AFC4-6F175D3DCCD1}">
              <a14:hiddenFill xmlns:a14="http://schemas.microsoft.com/office/drawing/2010/main">
                <a:solidFill>
                  <a:srgbClr val="FFFFFF"/>
                </a:solidFill>
              </a14:hiddenFill>
            </a:ext>
          </a:extLst>
        </p:spPr>
      </p:pic>
      <p:pic>
        <p:nvPicPr>
          <p:cNvPr id="2055" name="Picture 7" descr="C:\Users\giuly\Desktop\foto udi per sito\spaventapasseri.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76185" y="2947605"/>
            <a:ext cx="2077442" cy="3220868"/>
          </a:xfrm>
          <a:prstGeom prst="rect">
            <a:avLst/>
          </a:prstGeom>
          <a:noFill/>
          <a:ln w="101600">
            <a:solidFill>
              <a:schemeClr val="accent5">
                <a:lumMod val="60000"/>
                <a:lumOff val="40000"/>
              </a:schemeClr>
            </a:solidFill>
          </a:ln>
          <a:extLst>
            <a:ext uri="{909E8E84-426E-40DD-AFC4-6F175D3DCCD1}">
              <a14:hiddenFill xmlns:a14="http://schemas.microsoft.com/office/drawing/2010/main">
                <a:solidFill>
                  <a:srgbClr val="FFFFFF"/>
                </a:solidFill>
              </a14:hiddenFill>
            </a:ext>
          </a:extLst>
        </p:spPr>
      </p:pic>
      <p:pic>
        <p:nvPicPr>
          <p:cNvPr id="8" name="Picture 7" descr="C:\Users\giuly\Desktop\CAROTE.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 b="6992"/>
          <a:stretch/>
        </p:blipFill>
        <p:spPr bwMode="auto">
          <a:xfrm>
            <a:off x="539552" y="406254"/>
            <a:ext cx="835649" cy="641917"/>
          </a:xfrm>
          <a:prstGeom prst="rect">
            <a:avLst/>
          </a:prstGeom>
          <a:noFill/>
          <a:ln w="50800">
            <a:solidFill>
              <a:srgbClr val="00B05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4424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iuly\Desktop\foto udi per sito\ort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94" t="4271" r="19275"/>
          <a:stretch/>
        </p:blipFill>
        <p:spPr bwMode="auto">
          <a:xfrm>
            <a:off x="814005" y="1340768"/>
            <a:ext cx="3974019" cy="4429707"/>
          </a:xfrm>
          <a:prstGeom prst="rect">
            <a:avLst/>
          </a:prstGeom>
          <a:noFill/>
          <a:ln w="88900">
            <a:solidFill>
              <a:srgbClr val="00B050"/>
            </a:solidFill>
          </a:ln>
          <a:extLst>
            <a:ext uri="{909E8E84-426E-40DD-AFC4-6F175D3DCCD1}">
              <a14:hiddenFill xmlns:a14="http://schemas.microsoft.com/office/drawing/2010/main">
                <a:solidFill>
                  <a:srgbClr val="FFFFFF"/>
                </a:solidFill>
              </a14:hiddenFill>
            </a:ext>
          </a:extLst>
        </p:spPr>
      </p:pic>
      <p:pic>
        <p:nvPicPr>
          <p:cNvPr id="2051" name="Picture 3" descr="C:\Users\giuly\Desktop\foto udi per sito\orto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5400000">
            <a:off x="4807957" y="1896900"/>
            <a:ext cx="4423955" cy="3311693"/>
          </a:xfrm>
          <a:prstGeom prst="rect">
            <a:avLst/>
          </a:prstGeom>
          <a:noFill/>
          <a:ln w="88900">
            <a:solidFill>
              <a:srgbClr val="00B050"/>
            </a:solidFill>
          </a:ln>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2773718" y="304061"/>
            <a:ext cx="3931226" cy="646331"/>
          </a:xfrm>
          <a:prstGeom prst="rect">
            <a:avLst/>
          </a:prstGeom>
          <a:noFill/>
        </p:spPr>
        <p:txBody>
          <a:bodyPr wrap="square" rtlCol="0">
            <a:spAutoFit/>
          </a:bodyPr>
          <a:lstStyle/>
          <a:p>
            <a:r>
              <a:rPr lang="it-IT" dirty="0" smtClean="0"/>
              <a:t>.. e realizzano una serie di elaborati inerenti le esperienze fatte</a:t>
            </a:r>
            <a:endParaRPr lang="it-IT" dirty="0"/>
          </a:p>
        </p:txBody>
      </p:sp>
      <p:pic>
        <p:nvPicPr>
          <p:cNvPr id="5" name="Picture 7" descr="C:\Users\giuly\Desktop\CAROT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 b="6992"/>
          <a:stretch/>
        </p:blipFill>
        <p:spPr bwMode="auto">
          <a:xfrm>
            <a:off x="737863" y="481831"/>
            <a:ext cx="619625" cy="475975"/>
          </a:xfrm>
          <a:prstGeom prst="rect">
            <a:avLst/>
          </a:prstGeom>
          <a:noFill/>
          <a:ln w="50800">
            <a:solidFill>
              <a:srgbClr val="00B050"/>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iuly\Desktop\foto udi per sito\ort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692696"/>
            <a:ext cx="3519934" cy="2641476"/>
          </a:xfrm>
          <a:prstGeom prst="rect">
            <a:avLst/>
          </a:prstGeom>
          <a:noFill/>
          <a:ln w="101600">
            <a:solidFill>
              <a:srgbClr val="00B050"/>
            </a:solidFill>
          </a:ln>
          <a:extLst>
            <a:ext uri="{909E8E84-426E-40DD-AFC4-6F175D3DCCD1}">
              <a14:hiddenFill xmlns:a14="http://schemas.microsoft.com/office/drawing/2010/main">
                <a:solidFill>
                  <a:srgbClr val="FFFFFF"/>
                </a:solidFill>
              </a14:hiddenFill>
            </a:ext>
          </a:extLst>
        </p:spPr>
      </p:pic>
      <p:pic>
        <p:nvPicPr>
          <p:cNvPr id="1027" name="Picture 3" descr="C:\Users\giuly\Desktop\foto udi per sito\orto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4012107"/>
            <a:ext cx="3376084" cy="2533526"/>
          </a:xfrm>
          <a:prstGeom prst="rect">
            <a:avLst/>
          </a:prstGeom>
          <a:noFill/>
          <a:ln w="101600">
            <a:solidFill>
              <a:srgbClr val="00B050"/>
            </a:solidFill>
          </a:ln>
          <a:extLst>
            <a:ext uri="{909E8E84-426E-40DD-AFC4-6F175D3DCCD1}">
              <a14:hiddenFill xmlns:a14="http://schemas.microsoft.com/office/drawing/2010/main">
                <a:solidFill>
                  <a:srgbClr val="FFFFFF"/>
                </a:solidFill>
              </a14:hiddenFill>
            </a:ext>
          </a:extLst>
        </p:spPr>
      </p:pic>
      <p:pic>
        <p:nvPicPr>
          <p:cNvPr id="1028" name="Picture 4" descr="C:\Users\giuly\Desktop\foto udi per sito\orto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1772816"/>
            <a:ext cx="3376084" cy="2533526"/>
          </a:xfrm>
          <a:prstGeom prst="rect">
            <a:avLst/>
          </a:prstGeom>
          <a:noFill/>
          <a:ln w="101600">
            <a:solidFill>
              <a:srgbClr val="00B050"/>
            </a:solidFill>
          </a:ln>
          <a:extLst>
            <a:ext uri="{909E8E84-426E-40DD-AFC4-6F175D3DCCD1}">
              <a14:hiddenFill xmlns:a14="http://schemas.microsoft.com/office/drawing/2010/main">
                <a:solidFill>
                  <a:srgbClr val="FFFFFF"/>
                </a:solidFill>
              </a14:hiddenFill>
            </a:ext>
          </a:extLst>
        </p:spPr>
      </p:pic>
      <p:pic>
        <p:nvPicPr>
          <p:cNvPr id="5" name="Picture 7" descr="C:\Users\giuly\Desktop\CAROTE.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 b="6992"/>
          <a:stretch/>
        </p:blipFill>
        <p:spPr bwMode="auto">
          <a:xfrm>
            <a:off x="7812360" y="548680"/>
            <a:ext cx="835649" cy="641917"/>
          </a:xfrm>
          <a:prstGeom prst="rect">
            <a:avLst/>
          </a:prstGeom>
          <a:noFill/>
          <a:ln w="50800">
            <a:solidFill>
              <a:srgbClr val="00B05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3572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giuly\Desktop\foto udi per sito\ort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82667" y="1325645"/>
            <a:ext cx="4495315" cy="3373434"/>
          </a:xfrm>
          <a:prstGeom prst="rect">
            <a:avLst/>
          </a:prstGeom>
          <a:noFill/>
          <a:ln w="101600">
            <a:solidFill>
              <a:srgbClr val="00B050"/>
            </a:solidFill>
          </a:ln>
          <a:extLst>
            <a:ext uri="{909E8E84-426E-40DD-AFC4-6F175D3DCCD1}">
              <a14:hiddenFill xmlns:a14="http://schemas.microsoft.com/office/drawing/2010/main">
                <a:solidFill>
                  <a:srgbClr val="FFFFFF"/>
                </a:solidFill>
              </a14:hiddenFill>
            </a:ext>
          </a:extLst>
        </p:spPr>
      </p:pic>
      <p:pic>
        <p:nvPicPr>
          <p:cNvPr id="2054" name="Picture 6" descr="C:\Users\giuly\Desktop\foto udi per sito\orto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690864" y="2302024"/>
            <a:ext cx="4168006" cy="3109590"/>
          </a:xfrm>
          <a:prstGeom prst="rect">
            <a:avLst/>
          </a:prstGeom>
          <a:noFill/>
          <a:ln w="101600">
            <a:solidFill>
              <a:srgbClr val="00B050"/>
            </a:solidFill>
          </a:ln>
          <a:extLst>
            <a:ext uri="{909E8E84-426E-40DD-AFC4-6F175D3DCCD1}">
              <a14:hiddenFill xmlns:a14="http://schemas.microsoft.com/office/drawing/2010/main">
                <a:solidFill>
                  <a:srgbClr val="FFFFFF"/>
                </a:solidFill>
              </a14:hiddenFill>
            </a:ext>
          </a:extLst>
        </p:spPr>
      </p:pic>
      <p:pic>
        <p:nvPicPr>
          <p:cNvPr id="8" name="Picture 7" descr="C:\Users\giuly\Desktop\CAROT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 b="6992"/>
          <a:stretch/>
        </p:blipFill>
        <p:spPr bwMode="auto">
          <a:xfrm>
            <a:off x="7740352" y="443745"/>
            <a:ext cx="835649" cy="641917"/>
          </a:xfrm>
          <a:prstGeom prst="rect">
            <a:avLst/>
          </a:prstGeom>
          <a:noFill/>
          <a:ln w="50800">
            <a:solidFill>
              <a:srgbClr val="00B05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7232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508104" y="620688"/>
            <a:ext cx="2664296" cy="923330"/>
          </a:xfrm>
          <a:prstGeom prst="rect">
            <a:avLst/>
          </a:prstGeom>
          <a:noFill/>
        </p:spPr>
        <p:txBody>
          <a:bodyPr wrap="square" rtlCol="0">
            <a:spAutoFit/>
          </a:bodyPr>
          <a:lstStyle/>
          <a:p>
            <a:endParaRPr lang="it-IT" dirty="0" smtClean="0"/>
          </a:p>
          <a:p>
            <a:endParaRPr lang="it-IT" dirty="0" smtClean="0"/>
          </a:p>
          <a:p>
            <a:endParaRPr lang="it-IT" dirty="0"/>
          </a:p>
        </p:txBody>
      </p:sp>
      <p:pic>
        <p:nvPicPr>
          <p:cNvPr id="4098" name="Picture 2" descr="C:\Users\giuly\Desktop\foto udi per sito\lavori ort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560" b="21053"/>
          <a:stretch/>
        </p:blipFill>
        <p:spPr bwMode="auto">
          <a:xfrm>
            <a:off x="827584" y="2273738"/>
            <a:ext cx="3571875" cy="3450114"/>
          </a:xfrm>
          <a:prstGeom prst="rect">
            <a:avLst/>
          </a:prstGeom>
          <a:noFill/>
          <a:ln w="101600">
            <a:solidFill>
              <a:schemeClr val="accent5">
                <a:lumMod val="60000"/>
                <a:lumOff val="40000"/>
              </a:schemeClr>
            </a:solidFill>
          </a:ln>
          <a:extLst>
            <a:ext uri="{909E8E84-426E-40DD-AFC4-6F175D3DCCD1}">
              <a14:hiddenFill xmlns:a14="http://schemas.microsoft.com/office/drawing/2010/main">
                <a:solidFill>
                  <a:srgbClr val="FFFFFF"/>
                </a:solidFill>
              </a14:hiddenFill>
            </a:ext>
          </a:extLst>
        </p:spPr>
      </p:pic>
      <p:pic>
        <p:nvPicPr>
          <p:cNvPr id="4099" name="Picture 3" descr="C:\Users\giuly\Desktop\foto udi per sito\lavori orto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990" b="26388"/>
          <a:stretch/>
        </p:blipFill>
        <p:spPr bwMode="auto">
          <a:xfrm>
            <a:off x="5148064" y="620688"/>
            <a:ext cx="3143836" cy="3480181"/>
          </a:xfrm>
          <a:prstGeom prst="rect">
            <a:avLst/>
          </a:prstGeom>
          <a:noFill/>
          <a:ln w="101600">
            <a:solidFill>
              <a:schemeClr val="accent5">
                <a:lumMod val="60000"/>
                <a:lumOff val="40000"/>
              </a:schemeClr>
            </a:solidFill>
          </a:ln>
          <a:extLst>
            <a:ext uri="{909E8E84-426E-40DD-AFC4-6F175D3DCCD1}">
              <a14:hiddenFill xmlns:a14="http://schemas.microsoft.com/office/drawing/2010/main">
                <a:solidFill>
                  <a:srgbClr val="FFFFFF"/>
                </a:solidFill>
              </a14:hiddenFill>
            </a:ext>
          </a:extLst>
        </p:spPr>
      </p:pic>
      <p:pic>
        <p:nvPicPr>
          <p:cNvPr id="5" name="Picture 7" descr="C:\Users\giuly\Desktop\CAROT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 b="6992"/>
          <a:stretch/>
        </p:blipFill>
        <p:spPr bwMode="auto">
          <a:xfrm>
            <a:off x="7596336" y="5489537"/>
            <a:ext cx="835649" cy="641917"/>
          </a:xfrm>
          <a:prstGeom prst="rect">
            <a:avLst/>
          </a:prstGeom>
          <a:noFill/>
          <a:ln w="50800">
            <a:solidFill>
              <a:srgbClr val="00B05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5397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giuly\Desktop\foto udi per sito\spaventapaseri.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000"/>
          <a:stretch/>
        </p:blipFill>
        <p:spPr bwMode="auto">
          <a:xfrm>
            <a:off x="5652121" y="692696"/>
            <a:ext cx="3159892" cy="4608512"/>
          </a:xfrm>
          <a:prstGeom prst="rect">
            <a:avLst/>
          </a:prstGeom>
          <a:noFill/>
          <a:ln w="101600">
            <a:solidFill>
              <a:schemeClr val="accent5">
                <a:lumMod val="60000"/>
                <a:lumOff val="40000"/>
              </a:schemeClr>
            </a:solidFill>
          </a:ln>
          <a:extLst>
            <a:ext uri="{909E8E84-426E-40DD-AFC4-6F175D3DCCD1}">
              <a14:hiddenFill xmlns:a14="http://schemas.microsoft.com/office/drawing/2010/main">
                <a:solidFill>
                  <a:srgbClr val="FFFFFF"/>
                </a:solidFill>
              </a14:hiddenFill>
            </a:ext>
          </a:extLst>
        </p:spPr>
      </p:pic>
      <p:pic>
        <p:nvPicPr>
          <p:cNvPr id="3" name="Picture 2" descr="C:\Users\giuly\Desktop\foto udi per sito\spaventapaseri.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0000"/>
          <a:stretch/>
        </p:blipFill>
        <p:spPr bwMode="auto">
          <a:xfrm>
            <a:off x="755576" y="2132856"/>
            <a:ext cx="3096344" cy="3960440"/>
          </a:xfrm>
          <a:prstGeom prst="rect">
            <a:avLst/>
          </a:prstGeom>
          <a:noFill/>
          <a:ln w="101600">
            <a:solidFill>
              <a:schemeClr val="accent5">
                <a:lumMod val="60000"/>
                <a:lumOff val="40000"/>
              </a:schemeClr>
            </a:solidFill>
          </a:ln>
          <a:extLst>
            <a:ext uri="{909E8E84-426E-40DD-AFC4-6F175D3DCCD1}">
              <a14:hiddenFill xmlns:a14="http://schemas.microsoft.com/office/drawing/2010/main">
                <a:solidFill>
                  <a:srgbClr val="FFFFFF"/>
                </a:solidFill>
              </a14:hiddenFill>
            </a:ext>
          </a:extLst>
        </p:spPr>
      </p:pic>
      <p:pic>
        <p:nvPicPr>
          <p:cNvPr id="5" name="Picture 7" descr="C:\Users\giuly\Desktop\CAROT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b="6992"/>
          <a:stretch/>
        </p:blipFill>
        <p:spPr bwMode="auto">
          <a:xfrm>
            <a:off x="899592" y="548680"/>
            <a:ext cx="835649" cy="641917"/>
          </a:xfrm>
          <a:prstGeom prst="rect">
            <a:avLst/>
          </a:prstGeom>
          <a:noFill/>
          <a:ln w="50800">
            <a:solidFill>
              <a:srgbClr val="00B05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3585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42988" y="1484313"/>
            <a:ext cx="6815137" cy="3139321"/>
          </a:xfrm>
          <a:prstGeom prst="rect">
            <a:avLst/>
          </a:prstGeom>
          <a:noFill/>
          <a:ln w="76200">
            <a:solidFill>
              <a:schemeClr val="accent5">
                <a:lumMod val="75000"/>
              </a:schemeClr>
            </a:solidFill>
          </a:ln>
        </p:spPr>
        <p:txBody>
          <a:bodyPr>
            <a:spAutoFit/>
          </a:bodyPr>
          <a:lstStyle/>
          <a:p>
            <a:pPr algn="ctr" fontAlgn="auto">
              <a:spcBef>
                <a:spcPts val="0"/>
              </a:spcBef>
              <a:spcAft>
                <a:spcPts val="0"/>
              </a:spcAft>
              <a:defRPr/>
            </a:pPr>
            <a:r>
              <a:rPr lang="it-IT" b="1" cap="all" dirty="0">
                <a:solidFill>
                  <a:srgbClr val="FF0066"/>
                </a:solidFill>
                <a:latin typeface="+mn-lt"/>
                <a:cs typeface="+mn-cs"/>
              </a:rPr>
              <a:t>COMPETENZE CHIAVE</a:t>
            </a:r>
            <a:endParaRPr lang="it-IT" dirty="0">
              <a:solidFill>
                <a:srgbClr val="FF0066"/>
              </a:solidFill>
              <a:latin typeface="+mn-lt"/>
              <a:cs typeface="+mn-cs"/>
            </a:endParaRPr>
          </a:p>
          <a:p>
            <a:pPr algn="ctr" fontAlgn="auto">
              <a:spcBef>
                <a:spcPts val="0"/>
              </a:spcBef>
              <a:spcAft>
                <a:spcPts val="0"/>
              </a:spcAft>
              <a:defRPr/>
            </a:pPr>
            <a:r>
              <a:rPr lang="it-IT" b="1" cap="all" dirty="0">
                <a:solidFill>
                  <a:srgbClr val="FF0066"/>
                </a:solidFill>
                <a:latin typeface="+mn-lt"/>
                <a:cs typeface="+mn-cs"/>
              </a:rPr>
              <a:t>EUROPEE</a:t>
            </a:r>
          </a:p>
          <a:p>
            <a:pPr>
              <a:lnSpc>
                <a:spcPct val="150000"/>
              </a:lnSpc>
              <a:buFont typeface="Wingdings" pitchFamily="2" charset="2"/>
              <a:buChar char="Ø"/>
              <a:defRPr/>
            </a:pPr>
            <a:endParaRPr lang="it-IT" b="1" dirty="0" smtClean="0"/>
          </a:p>
          <a:p>
            <a:pPr lvl="0">
              <a:buFont typeface="Wingdings" pitchFamily="2" charset="2"/>
              <a:buChar char="Ø"/>
            </a:pPr>
            <a:r>
              <a:rPr lang="it-IT" b="1" cap="all" dirty="0" smtClean="0"/>
              <a:t>COMUNICAZIONE NELLA MADRELINGUA</a:t>
            </a:r>
            <a:endParaRPr lang="it-IT" dirty="0" smtClean="0"/>
          </a:p>
          <a:p>
            <a:pPr lvl="0">
              <a:buFont typeface="Wingdings" pitchFamily="2" charset="2"/>
              <a:buChar char="Ø"/>
            </a:pPr>
            <a:r>
              <a:rPr lang="it-IT" b="1" cap="all" dirty="0" smtClean="0"/>
              <a:t>competenze di base in scienza e tecnologia</a:t>
            </a:r>
            <a:endParaRPr lang="it-IT" dirty="0" smtClean="0"/>
          </a:p>
          <a:p>
            <a:pPr lvl="0">
              <a:buFont typeface="Wingdings" pitchFamily="2" charset="2"/>
              <a:buChar char="Ø"/>
            </a:pPr>
            <a:r>
              <a:rPr lang="it-IT" b="1" cap="all" dirty="0" smtClean="0"/>
              <a:t>COMPETENZA SOCIALE E CIVICA</a:t>
            </a:r>
            <a:endParaRPr lang="it-IT" dirty="0" smtClean="0"/>
          </a:p>
          <a:p>
            <a:pPr lvl="0">
              <a:buFont typeface="Wingdings" pitchFamily="2" charset="2"/>
              <a:buChar char="Ø"/>
            </a:pPr>
            <a:r>
              <a:rPr lang="it-IT" b="1" cap="all" dirty="0" smtClean="0"/>
              <a:t>CONSAPEVOLEZZA ED ESPRESSIONE CULTURALE </a:t>
            </a:r>
            <a:endParaRPr lang="it-IT" dirty="0" smtClean="0"/>
          </a:p>
          <a:p>
            <a:pPr lvl="0">
              <a:buFont typeface="Wingdings" pitchFamily="2" charset="2"/>
              <a:buChar char="Ø"/>
            </a:pPr>
            <a:r>
              <a:rPr lang="it-IT" b="1" dirty="0" smtClean="0"/>
              <a:t>COMUNICAZIONE NELLE LINGUE STRANIERE</a:t>
            </a:r>
            <a:r>
              <a:rPr lang="it-IT" dirty="0" smtClean="0"/>
              <a:t>  </a:t>
            </a:r>
          </a:p>
          <a:p>
            <a:pPr lvl="0">
              <a:buFont typeface="Wingdings" pitchFamily="2" charset="2"/>
              <a:buChar char="Ø"/>
            </a:pPr>
            <a:r>
              <a:rPr lang="it-IT" b="1" cap="all" dirty="0" smtClean="0"/>
              <a:t>IMPARARE AD IMPARARE</a:t>
            </a:r>
            <a:endParaRPr lang="it-IT" dirty="0" smtClean="0"/>
          </a:p>
          <a:p>
            <a:pPr>
              <a:lnSpc>
                <a:spcPct val="150000"/>
              </a:lnSpc>
              <a:defRPr/>
            </a:pPr>
            <a:endParaRPr lang="it-IT" b="1" dirty="0" smtClean="0"/>
          </a:p>
        </p:txBody>
      </p:sp>
      <p:sp>
        <p:nvSpPr>
          <p:cNvPr id="3" name="CasellaDiTesto 1"/>
          <p:cNvSpPr txBox="1">
            <a:spLocks noChangeArrowheads="1"/>
          </p:cNvSpPr>
          <p:nvPr/>
        </p:nvSpPr>
        <p:spPr bwMode="auto">
          <a:xfrm>
            <a:off x="1412032" y="557064"/>
            <a:ext cx="6408737" cy="708025"/>
          </a:xfrm>
          <a:prstGeom prst="rect">
            <a:avLst/>
          </a:prstGeom>
          <a:solidFill>
            <a:srgbClr val="FFC000"/>
          </a:solidFill>
          <a:ln w="76200">
            <a:solidFill>
              <a:srgbClr val="FFC000"/>
            </a:solidFill>
            <a:miter lim="800000"/>
            <a:headEnd/>
            <a:tailEnd/>
          </a:ln>
        </p:spPr>
        <p:txBody>
          <a:bodyPr>
            <a:spAutoFit/>
          </a:bodyPr>
          <a:lstStyle/>
          <a:p>
            <a:pPr algn="ctr"/>
            <a:r>
              <a:rPr lang="it-IT" sz="2000" b="1" dirty="0">
                <a:solidFill>
                  <a:schemeClr val="accent5">
                    <a:lumMod val="50000"/>
                  </a:schemeClr>
                </a:solidFill>
                <a:latin typeface="Rockwell" pitchFamily="18" charset="0"/>
              </a:rPr>
              <a:t>PROGETTAZIONE UDA INCLUSIVA</a:t>
            </a:r>
            <a:endParaRPr lang="it-IT" sz="2000" dirty="0">
              <a:solidFill>
                <a:schemeClr val="accent5">
                  <a:lumMod val="50000"/>
                </a:schemeClr>
              </a:solidFill>
              <a:latin typeface="Rockwell" pitchFamily="18" charset="0"/>
            </a:endParaRPr>
          </a:p>
          <a:p>
            <a:pPr algn="ctr"/>
            <a:r>
              <a:rPr lang="it-IT" sz="2000" b="1" dirty="0" smtClean="0">
                <a:solidFill>
                  <a:schemeClr val="accent5">
                    <a:lumMod val="50000"/>
                  </a:schemeClr>
                </a:solidFill>
                <a:latin typeface="Rockwell" pitchFamily="18" charset="0"/>
              </a:rPr>
              <a:t>Discipline </a:t>
            </a:r>
            <a:r>
              <a:rPr lang="it-IT" sz="2000" b="1" dirty="0">
                <a:solidFill>
                  <a:schemeClr val="accent5">
                    <a:lumMod val="50000"/>
                  </a:schemeClr>
                </a:solidFill>
                <a:latin typeface="Rockwell" pitchFamily="18" charset="0"/>
              </a:rPr>
              <a:t>coinvolte</a:t>
            </a:r>
            <a:endParaRPr lang="it-IT" sz="2000" dirty="0">
              <a:solidFill>
                <a:schemeClr val="accent5">
                  <a:lumMod val="50000"/>
                </a:schemeClr>
              </a:solidFill>
              <a:latin typeface="Rockwell"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asellaDiTesto 1"/>
          <p:cNvSpPr txBox="1">
            <a:spLocks noChangeArrowheads="1"/>
          </p:cNvSpPr>
          <p:nvPr/>
        </p:nvSpPr>
        <p:spPr bwMode="auto">
          <a:xfrm>
            <a:off x="827584" y="620688"/>
            <a:ext cx="7489825" cy="646331"/>
          </a:xfrm>
          <a:prstGeom prst="rect">
            <a:avLst/>
          </a:prstGeom>
          <a:noFill/>
          <a:ln w="76200">
            <a:solidFill>
              <a:srgbClr val="009900"/>
            </a:solidFill>
            <a:miter lim="800000"/>
            <a:headEnd/>
            <a:tailEnd/>
          </a:ln>
        </p:spPr>
        <p:txBody>
          <a:bodyPr wrap="square">
            <a:spAutoFit/>
          </a:bodyPr>
          <a:lstStyle/>
          <a:p>
            <a:pPr algn="ctr"/>
            <a:r>
              <a:rPr lang="it-IT" b="1" dirty="0" smtClean="0">
                <a:solidFill>
                  <a:srgbClr val="009900"/>
                </a:solidFill>
                <a:latin typeface="Rockwell" pitchFamily="18" charset="0"/>
              </a:rPr>
              <a:t>GRIGLIA PER </a:t>
            </a:r>
            <a:r>
              <a:rPr lang="it-IT" b="1" dirty="0">
                <a:solidFill>
                  <a:srgbClr val="009900"/>
                </a:solidFill>
                <a:latin typeface="Rockwell" pitchFamily="18" charset="0"/>
              </a:rPr>
              <a:t>L’ OSSERVAZIONE </a:t>
            </a:r>
          </a:p>
          <a:p>
            <a:pPr algn="ctr"/>
            <a:r>
              <a:rPr lang="it-IT" b="1" dirty="0">
                <a:solidFill>
                  <a:srgbClr val="009900"/>
                </a:solidFill>
                <a:latin typeface="Rockwell" pitchFamily="18" charset="0"/>
              </a:rPr>
              <a:t>DEI PROCESSI </a:t>
            </a:r>
            <a:r>
              <a:rPr lang="it-IT" b="1" dirty="0" err="1">
                <a:solidFill>
                  <a:srgbClr val="009900"/>
                </a:solidFill>
                <a:latin typeface="Rockwell" pitchFamily="18" charset="0"/>
              </a:rPr>
              <a:t>DI</a:t>
            </a:r>
            <a:r>
              <a:rPr lang="it-IT" b="1" dirty="0">
                <a:solidFill>
                  <a:srgbClr val="009900"/>
                </a:solidFill>
                <a:latin typeface="Rockwell" pitchFamily="18" charset="0"/>
              </a:rPr>
              <a:t> </a:t>
            </a:r>
            <a:r>
              <a:rPr lang="it-IT" b="1" dirty="0" smtClean="0">
                <a:solidFill>
                  <a:srgbClr val="009900"/>
                </a:solidFill>
                <a:latin typeface="Rockwell" pitchFamily="18" charset="0"/>
              </a:rPr>
              <a:t>APPRENDIMENTO </a:t>
            </a:r>
            <a:r>
              <a:rPr lang="it-IT" b="1" dirty="0" err="1" smtClean="0">
                <a:solidFill>
                  <a:srgbClr val="009900"/>
                </a:solidFill>
                <a:latin typeface="Rockwell" pitchFamily="18" charset="0"/>
              </a:rPr>
              <a:t>DI</a:t>
            </a:r>
            <a:r>
              <a:rPr lang="it-IT" b="1" dirty="0" smtClean="0">
                <a:solidFill>
                  <a:srgbClr val="009900"/>
                </a:solidFill>
                <a:latin typeface="Rockwell" pitchFamily="18" charset="0"/>
              </a:rPr>
              <a:t> GRUPPO</a:t>
            </a:r>
            <a:endParaRPr lang="it-IT" b="1" dirty="0">
              <a:solidFill>
                <a:srgbClr val="009900"/>
              </a:solidFill>
              <a:latin typeface="Rockwell" pitchFamily="18" charset="0"/>
            </a:endParaRPr>
          </a:p>
        </p:txBody>
      </p:sp>
      <p:sp>
        <p:nvSpPr>
          <p:cNvPr id="4" name="CasellaDiTesto 2"/>
          <p:cNvSpPr txBox="1">
            <a:spLocks noChangeArrowheads="1"/>
          </p:cNvSpPr>
          <p:nvPr/>
        </p:nvSpPr>
        <p:spPr bwMode="auto">
          <a:xfrm>
            <a:off x="2699792" y="188640"/>
            <a:ext cx="3455988" cy="400110"/>
          </a:xfrm>
          <a:prstGeom prst="rect">
            <a:avLst/>
          </a:prstGeom>
          <a:solidFill>
            <a:srgbClr val="FFC000"/>
          </a:solidFill>
          <a:ln w="9525">
            <a:noFill/>
            <a:miter lim="800000"/>
            <a:headEnd/>
            <a:tailEnd/>
          </a:ln>
        </p:spPr>
        <p:txBody>
          <a:bodyPr>
            <a:spAutoFit/>
          </a:bodyPr>
          <a:lstStyle/>
          <a:p>
            <a:pPr algn="ctr"/>
            <a:r>
              <a:rPr lang="it-IT" sz="2000" b="1" dirty="0">
                <a:solidFill>
                  <a:schemeClr val="accent5">
                    <a:lumMod val="50000"/>
                  </a:schemeClr>
                </a:solidFill>
                <a:latin typeface="Rockwell" pitchFamily="18" charset="0"/>
              </a:rPr>
              <a:t>VALUTAZIONE</a:t>
            </a:r>
          </a:p>
        </p:txBody>
      </p:sp>
      <p:pic>
        <p:nvPicPr>
          <p:cNvPr id="1026" name="Picture 2" descr="C:\Users\dellepiane\Desktop\SCHEMI FLORIANA 18 19\griglia processi di gruppo.JPG"/>
          <p:cNvPicPr>
            <a:picLocks noChangeAspect="1" noChangeArrowheads="1"/>
          </p:cNvPicPr>
          <p:nvPr/>
        </p:nvPicPr>
        <p:blipFill>
          <a:blip r:embed="rId2" cstate="print"/>
          <a:srcRect/>
          <a:stretch>
            <a:fillRect/>
          </a:stretch>
        </p:blipFill>
        <p:spPr bwMode="auto">
          <a:xfrm>
            <a:off x="2339752" y="1267019"/>
            <a:ext cx="4752528" cy="5474349"/>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asellaDiTesto 1"/>
          <p:cNvSpPr txBox="1">
            <a:spLocks noChangeArrowheads="1"/>
          </p:cNvSpPr>
          <p:nvPr/>
        </p:nvSpPr>
        <p:spPr bwMode="auto">
          <a:xfrm>
            <a:off x="827584" y="764704"/>
            <a:ext cx="7489825" cy="769441"/>
          </a:xfrm>
          <a:prstGeom prst="rect">
            <a:avLst/>
          </a:prstGeom>
          <a:noFill/>
          <a:ln w="76200">
            <a:solidFill>
              <a:srgbClr val="009900"/>
            </a:solidFill>
            <a:miter lim="800000"/>
            <a:headEnd/>
            <a:tailEnd/>
          </a:ln>
        </p:spPr>
        <p:txBody>
          <a:bodyPr>
            <a:spAutoFit/>
          </a:bodyPr>
          <a:lstStyle/>
          <a:p>
            <a:pPr algn="ctr"/>
            <a:r>
              <a:rPr lang="it-IT" b="1" dirty="0" smtClean="0">
                <a:solidFill>
                  <a:srgbClr val="009900"/>
                </a:solidFill>
                <a:latin typeface="Rockwell" pitchFamily="18" charset="0"/>
              </a:rPr>
              <a:t>GRIGLIA </a:t>
            </a:r>
            <a:r>
              <a:rPr lang="it-IT" b="1" dirty="0">
                <a:solidFill>
                  <a:srgbClr val="009900"/>
                </a:solidFill>
                <a:latin typeface="Rockwell" pitchFamily="18" charset="0"/>
              </a:rPr>
              <a:t>PER L’ OSSERVAZIONE </a:t>
            </a:r>
          </a:p>
          <a:p>
            <a:pPr algn="ctr"/>
            <a:r>
              <a:rPr lang="it-IT" b="1" dirty="0">
                <a:solidFill>
                  <a:srgbClr val="009900"/>
                </a:solidFill>
                <a:latin typeface="Rockwell" pitchFamily="18" charset="0"/>
              </a:rPr>
              <a:t>DEI PROCESSI </a:t>
            </a:r>
            <a:r>
              <a:rPr lang="it-IT" b="1" dirty="0" err="1">
                <a:solidFill>
                  <a:srgbClr val="009900"/>
                </a:solidFill>
                <a:latin typeface="Rockwell" pitchFamily="18" charset="0"/>
              </a:rPr>
              <a:t>DI</a:t>
            </a:r>
            <a:r>
              <a:rPr lang="it-IT" b="1" dirty="0">
                <a:solidFill>
                  <a:srgbClr val="009900"/>
                </a:solidFill>
                <a:latin typeface="Rockwell" pitchFamily="18" charset="0"/>
              </a:rPr>
              <a:t> </a:t>
            </a:r>
            <a:r>
              <a:rPr lang="it-IT" b="1" dirty="0" smtClean="0">
                <a:solidFill>
                  <a:srgbClr val="009900"/>
                </a:solidFill>
                <a:latin typeface="Rockwell" pitchFamily="18" charset="0"/>
              </a:rPr>
              <a:t>APPRENDIMENTO INDIVIDUALI</a:t>
            </a:r>
            <a:endParaRPr lang="it-IT" b="1" dirty="0">
              <a:solidFill>
                <a:srgbClr val="009900"/>
              </a:solidFill>
              <a:latin typeface="Rockwell" pitchFamily="18" charset="0"/>
            </a:endParaRPr>
          </a:p>
          <a:p>
            <a:pPr algn="ctr"/>
            <a:endParaRPr lang="it-IT" sz="800" dirty="0">
              <a:solidFill>
                <a:srgbClr val="009900"/>
              </a:solidFill>
              <a:latin typeface="Rockwell" pitchFamily="18" charset="0"/>
            </a:endParaRPr>
          </a:p>
        </p:txBody>
      </p:sp>
      <p:sp>
        <p:nvSpPr>
          <p:cNvPr id="4" name="CasellaDiTesto 2"/>
          <p:cNvSpPr txBox="1">
            <a:spLocks noChangeArrowheads="1"/>
          </p:cNvSpPr>
          <p:nvPr/>
        </p:nvSpPr>
        <p:spPr bwMode="auto">
          <a:xfrm>
            <a:off x="2555875" y="188913"/>
            <a:ext cx="3455988" cy="400110"/>
          </a:xfrm>
          <a:prstGeom prst="rect">
            <a:avLst/>
          </a:prstGeom>
          <a:solidFill>
            <a:srgbClr val="FFC000"/>
          </a:solidFill>
          <a:ln w="9525">
            <a:noFill/>
            <a:miter lim="800000"/>
            <a:headEnd/>
            <a:tailEnd/>
          </a:ln>
        </p:spPr>
        <p:txBody>
          <a:bodyPr>
            <a:spAutoFit/>
          </a:bodyPr>
          <a:lstStyle/>
          <a:p>
            <a:pPr algn="ctr"/>
            <a:r>
              <a:rPr lang="it-IT" sz="2000" b="1" dirty="0">
                <a:solidFill>
                  <a:schemeClr val="accent5">
                    <a:lumMod val="50000"/>
                  </a:schemeClr>
                </a:solidFill>
                <a:latin typeface="Rockwell" pitchFamily="18" charset="0"/>
              </a:rPr>
              <a:t>VALUTAZIONE</a:t>
            </a:r>
          </a:p>
        </p:txBody>
      </p:sp>
      <p:pic>
        <p:nvPicPr>
          <p:cNvPr id="2050" name="Picture 2" descr="C:\Users\dellepiane\Desktop\SCHEMI FLORIANA 18 19\griglia processi individuali.JPG"/>
          <p:cNvPicPr>
            <a:picLocks noChangeAspect="1" noChangeArrowheads="1"/>
          </p:cNvPicPr>
          <p:nvPr/>
        </p:nvPicPr>
        <p:blipFill>
          <a:blip r:embed="rId2" cstate="print"/>
          <a:srcRect/>
          <a:stretch>
            <a:fillRect/>
          </a:stretch>
        </p:blipFill>
        <p:spPr bwMode="auto">
          <a:xfrm>
            <a:off x="2411760" y="1700808"/>
            <a:ext cx="4667250" cy="5157192"/>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asellaDiTesto 1"/>
          <p:cNvSpPr txBox="1">
            <a:spLocks noChangeArrowheads="1"/>
          </p:cNvSpPr>
          <p:nvPr/>
        </p:nvSpPr>
        <p:spPr bwMode="auto">
          <a:xfrm>
            <a:off x="1714500" y="0"/>
            <a:ext cx="6048375" cy="646113"/>
          </a:xfrm>
          <a:prstGeom prst="rect">
            <a:avLst/>
          </a:prstGeom>
          <a:solidFill>
            <a:srgbClr val="FFC000"/>
          </a:solidFill>
          <a:ln w="9525">
            <a:noFill/>
            <a:miter lim="800000"/>
            <a:headEnd/>
            <a:tailEnd/>
          </a:ln>
        </p:spPr>
        <p:txBody>
          <a:bodyPr wrap="square">
            <a:spAutoFit/>
          </a:bodyPr>
          <a:lstStyle/>
          <a:p>
            <a:pPr algn="ctr"/>
            <a:r>
              <a:rPr lang="it-IT" b="1" dirty="0">
                <a:solidFill>
                  <a:srgbClr val="660066"/>
                </a:solidFill>
                <a:latin typeface="Rockwell" pitchFamily="18" charset="0"/>
              </a:rPr>
              <a:t>RIFLESSIONE SULL’ INTERVENTO DIDATTICO: BILANCIO E AZIONI </a:t>
            </a:r>
            <a:r>
              <a:rPr lang="it-IT" b="1" dirty="0" err="1">
                <a:solidFill>
                  <a:srgbClr val="660066"/>
                </a:solidFill>
                <a:latin typeface="Rockwell" pitchFamily="18" charset="0"/>
              </a:rPr>
              <a:t>DI</a:t>
            </a:r>
            <a:r>
              <a:rPr lang="it-IT" b="1" dirty="0">
                <a:solidFill>
                  <a:srgbClr val="660066"/>
                </a:solidFill>
                <a:latin typeface="Rockwell" pitchFamily="18" charset="0"/>
              </a:rPr>
              <a:t> MIGLIORAMENTO</a:t>
            </a:r>
            <a:endParaRPr lang="it-IT" dirty="0">
              <a:solidFill>
                <a:srgbClr val="660066"/>
              </a:solidFill>
              <a:latin typeface="Rockwell" pitchFamily="18" charset="0"/>
            </a:endParaRPr>
          </a:p>
        </p:txBody>
      </p:sp>
      <p:sp>
        <p:nvSpPr>
          <p:cNvPr id="20484" name="CasellaDiTesto 2"/>
          <p:cNvSpPr txBox="1">
            <a:spLocks noChangeArrowheads="1"/>
          </p:cNvSpPr>
          <p:nvPr/>
        </p:nvSpPr>
        <p:spPr bwMode="auto">
          <a:xfrm>
            <a:off x="251520" y="692696"/>
            <a:ext cx="4071938" cy="5908675"/>
          </a:xfrm>
          <a:prstGeom prst="rect">
            <a:avLst/>
          </a:prstGeom>
          <a:noFill/>
          <a:ln w="76200">
            <a:solidFill>
              <a:srgbClr val="660066"/>
            </a:solidFill>
            <a:miter lim="800000"/>
            <a:headEnd/>
            <a:tailEnd/>
          </a:ln>
        </p:spPr>
        <p:txBody>
          <a:bodyPr>
            <a:spAutoFit/>
          </a:bodyPr>
          <a:lstStyle/>
          <a:p>
            <a:pPr algn="ctr"/>
            <a:r>
              <a:rPr lang="it-IT" b="1" dirty="0">
                <a:solidFill>
                  <a:srgbClr val="660066"/>
                </a:solidFill>
                <a:latin typeface="Rockwell" pitchFamily="18" charset="0"/>
              </a:rPr>
              <a:t>Bilancio condiviso sull’ intervento didattico effettuato</a:t>
            </a:r>
          </a:p>
          <a:p>
            <a:r>
              <a:rPr lang="it-IT" dirty="0"/>
              <a:t>Si è attuato:</a:t>
            </a:r>
          </a:p>
          <a:p>
            <a:pPr>
              <a:buFont typeface="Arial" pitchFamily="34" charset="0"/>
              <a:buChar char="•"/>
            </a:pPr>
            <a:r>
              <a:rPr lang="it-IT" dirty="0"/>
              <a:t>un clima positivo di partecipazione e cooperazione; </a:t>
            </a:r>
          </a:p>
          <a:p>
            <a:pPr>
              <a:buFont typeface="Arial" pitchFamily="34" charset="0"/>
              <a:buChar char="•"/>
            </a:pPr>
            <a:r>
              <a:rPr lang="it-IT" dirty="0"/>
              <a:t>un apprendimento socializzato nell’area dello sviluppo prossimale che ha determinato relazioni significative con adulti, compagni, materiali, media didattici;</a:t>
            </a:r>
          </a:p>
          <a:p>
            <a:pPr>
              <a:buFont typeface="Arial" pitchFamily="34" charset="0"/>
              <a:buChar char="•"/>
            </a:pPr>
            <a:r>
              <a:rPr lang="it-IT" dirty="0"/>
              <a:t>uno sviluppo della </a:t>
            </a:r>
            <a:r>
              <a:rPr lang="it-IT" dirty="0" err="1"/>
              <a:t>metacognizione</a:t>
            </a:r>
            <a:r>
              <a:rPr lang="it-IT" dirty="0"/>
              <a:t> con la consapevolezza del proprio funzionamento cognitivo, di quello degli altri, capacità di previsione, valutazione, di saper fare, di saper essere;</a:t>
            </a:r>
          </a:p>
          <a:p>
            <a:pPr>
              <a:buFont typeface="Arial" pitchFamily="34" charset="0"/>
              <a:buChar char="•"/>
            </a:pPr>
            <a:r>
              <a:rPr lang="it-IT" dirty="0"/>
              <a:t>una pianificazione delle sequenze di apprendimento, utilizzando i mediatori didattici </a:t>
            </a:r>
            <a:r>
              <a:rPr lang="it-IT"/>
              <a:t>in </a:t>
            </a:r>
            <a:r>
              <a:rPr lang="it-IT" smtClean="0"/>
              <a:t>modo da </a:t>
            </a:r>
            <a:r>
              <a:rPr lang="it-IT" dirty="0"/>
              <a:t>impegnare gli alunni in attività </a:t>
            </a:r>
            <a:r>
              <a:rPr lang="it-IT"/>
              <a:t>di </a:t>
            </a:r>
            <a:r>
              <a:rPr lang="it-IT" smtClean="0"/>
              <a:t>ricerca e </a:t>
            </a:r>
            <a:r>
              <a:rPr lang="it-IT" dirty="0"/>
              <a:t>in progetti di conoscenza. </a:t>
            </a:r>
            <a:endParaRPr lang="it-IT" dirty="0">
              <a:solidFill>
                <a:srgbClr val="660066"/>
              </a:solidFill>
              <a:latin typeface="Rockwell" pitchFamily="18" charset="0"/>
            </a:endParaRPr>
          </a:p>
        </p:txBody>
      </p:sp>
      <p:sp>
        <p:nvSpPr>
          <p:cNvPr id="20485" name="CasellaDiTesto 3"/>
          <p:cNvSpPr txBox="1">
            <a:spLocks noChangeArrowheads="1"/>
          </p:cNvSpPr>
          <p:nvPr/>
        </p:nvSpPr>
        <p:spPr bwMode="auto">
          <a:xfrm>
            <a:off x="4499992" y="692696"/>
            <a:ext cx="4429125" cy="5908675"/>
          </a:xfrm>
          <a:prstGeom prst="rect">
            <a:avLst/>
          </a:prstGeom>
          <a:noFill/>
          <a:ln w="76200">
            <a:solidFill>
              <a:srgbClr val="660066"/>
            </a:solidFill>
            <a:miter lim="800000"/>
            <a:headEnd/>
            <a:tailEnd/>
          </a:ln>
        </p:spPr>
        <p:txBody>
          <a:bodyPr>
            <a:spAutoFit/>
          </a:bodyPr>
          <a:lstStyle/>
          <a:p>
            <a:pPr algn="ctr"/>
            <a:r>
              <a:rPr lang="it-IT" b="1" dirty="0">
                <a:solidFill>
                  <a:srgbClr val="660066"/>
                </a:solidFill>
                <a:latin typeface="Rockwell" pitchFamily="18" charset="0"/>
              </a:rPr>
              <a:t>Analisi situazioni emerse</a:t>
            </a:r>
            <a:endParaRPr lang="it-IT" dirty="0">
              <a:solidFill>
                <a:srgbClr val="660066"/>
              </a:solidFill>
              <a:latin typeface="Rockwell" pitchFamily="18" charset="0"/>
            </a:endParaRPr>
          </a:p>
          <a:p>
            <a:r>
              <a:rPr lang="it-IT" b="1" dirty="0"/>
              <a:t>Gli obiettivi:</a:t>
            </a:r>
            <a:r>
              <a:rPr lang="it-IT" dirty="0"/>
              <a:t> </a:t>
            </a:r>
          </a:p>
          <a:p>
            <a:r>
              <a:rPr lang="it-IT" dirty="0"/>
              <a:t>sono stati condivisi, chiari, definiti e concordati; sia quelli sociali che cognitivi.</a:t>
            </a:r>
          </a:p>
          <a:p>
            <a:r>
              <a:rPr lang="it-IT" b="1" dirty="0"/>
              <a:t>L’apprendimento:</a:t>
            </a:r>
            <a:r>
              <a:rPr lang="it-IT" dirty="0"/>
              <a:t> </a:t>
            </a:r>
          </a:p>
          <a:p>
            <a:r>
              <a:rPr lang="it-IT" dirty="0"/>
              <a:t>si è realizzato, individuando, scegliendo ed utilizzando varie fonti e varie moda-lità di informazione e di formazione, anche in funzione dei tempi disponibili, delle strategie attuate e condivise. </a:t>
            </a:r>
          </a:p>
          <a:p>
            <a:r>
              <a:rPr lang="it-IT" b="1" dirty="0"/>
              <a:t>La partecipazione:</a:t>
            </a:r>
            <a:endParaRPr lang="it-IT" dirty="0"/>
          </a:p>
          <a:p>
            <a:r>
              <a:rPr lang="it-IT" dirty="0"/>
              <a:t>i docenti hanno curato la partecipazione di tutti i membri, facilitato la condivisione e la definizione dei compiti, hanno osservato le relazioni, sono intervenuti solo lo stretto  necessario, hanno monitorato tutto il lavoro senza interferenze.</a:t>
            </a:r>
          </a:p>
          <a:p>
            <a:r>
              <a:rPr lang="it-IT" b="1" dirty="0"/>
              <a:t>La riflessione:</a:t>
            </a:r>
            <a:endParaRPr lang="it-IT" dirty="0"/>
          </a:p>
          <a:p>
            <a:r>
              <a:rPr lang="it-IT" dirty="0"/>
              <a:t>La riflessione sulle relazioni, sui processi, sulla valutazione è stata costante.</a:t>
            </a:r>
            <a:endParaRPr lang="it-IT" dirty="0">
              <a:latin typeface="Rockwell"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asellaDiTesto 1"/>
          <p:cNvSpPr txBox="1">
            <a:spLocks noChangeArrowheads="1"/>
          </p:cNvSpPr>
          <p:nvPr/>
        </p:nvSpPr>
        <p:spPr bwMode="auto">
          <a:xfrm>
            <a:off x="467544" y="548680"/>
            <a:ext cx="8143875" cy="1200329"/>
          </a:xfrm>
          <a:prstGeom prst="rect">
            <a:avLst/>
          </a:prstGeom>
          <a:noFill/>
          <a:ln w="76200">
            <a:solidFill>
              <a:srgbClr val="6600CC"/>
            </a:solidFill>
            <a:miter lim="800000"/>
            <a:headEnd/>
            <a:tailEnd/>
          </a:ln>
        </p:spPr>
        <p:txBody>
          <a:bodyPr>
            <a:spAutoFit/>
          </a:bodyPr>
          <a:lstStyle/>
          <a:p>
            <a:r>
              <a:rPr lang="it-IT" b="1" dirty="0">
                <a:solidFill>
                  <a:srgbClr val="6600CC"/>
                </a:solidFill>
                <a:latin typeface="Rockwell" pitchFamily="18" charset="0"/>
              </a:rPr>
              <a:t>TRAGUARDI PER LO SVILUPPO DELLE COMPETENZE:</a:t>
            </a:r>
          </a:p>
          <a:p>
            <a:pPr lvl="0">
              <a:buFont typeface="Wingdings" pitchFamily="2" charset="2"/>
              <a:buChar char="Ø"/>
            </a:pPr>
            <a:r>
              <a:rPr lang="it-IT" dirty="0" smtClean="0"/>
              <a:t>Disegna il proprio corpo secondo uno schema completo. </a:t>
            </a:r>
          </a:p>
          <a:p>
            <a:pPr lvl="0">
              <a:buFont typeface="Wingdings" pitchFamily="2" charset="2"/>
              <a:buChar char="Ø"/>
            </a:pPr>
            <a:r>
              <a:rPr lang="it-IT" dirty="0" smtClean="0"/>
              <a:t>Sa riconoscere i cambiamenti e le trasformazioni durante la stagione autunnale. </a:t>
            </a:r>
            <a:endParaRPr lang="it-IT" dirty="0"/>
          </a:p>
        </p:txBody>
      </p:sp>
      <p:sp>
        <p:nvSpPr>
          <p:cNvPr id="6148" name="CasellaDiTesto 2"/>
          <p:cNvSpPr txBox="1">
            <a:spLocks noChangeArrowheads="1"/>
          </p:cNvSpPr>
          <p:nvPr/>
        </p:nvSpPr>
        <p:spPr bwMode="auto">
          <a:xfrm>
            <a:off x="467544" y="2420888"/>
            <a:ext cx="8143875" cy="1200329"/>
          </a:xfrm>
          <a:prstGeom prst="rect">
            <a:avLst/>
          </a:prstGeom>
          <a:noFill/>
          <a:ln w="76200">
            <a:solidFill>
              <a:srgbClr val="FF0066"/>
            </a:solidFill>
            <a:miter lim="800000"/>
            <a:headEnd/>
            <a:tailEnd/>
          </a:ln>
        </p:spPr>
        <p:txBody>
          <a:bodyPr>
            <a:spAutoFit/>
          </a:bodyPr>
          <a:lstStyle/>
          <a:p>
            <a:r>
              <a:rPr lang="it-IT" b="1" dirty="0">
                <a:solidFill>
                  <a:srgbClr val="FF0066"/>
                </a:solidFill>
                <a:latin typeface="Rockwell" pitchFamily="18" charset="0"/>
              </a:rPr>
              <a:t>OBIETTIVI </a:t>
            </a:r>
            <a:r>
              <a:rPr lang="it-IT" b="1" dirty="0" err="1">
                <a:solidFill>
                  <a:srgbClr val="FF0066"/>
                </a:solidFill>
                <a:latin typeface="Rockwell" pitchFamily="18" charset="0"/>
              </a:rPr>
              <a:t>DI</a:t>
            </a:r>
            <a:r>
              <a:rPr lang="it-IT" b="1" dirty="0">
                <a:solidFill>
                  <a:srgbClr val="FF0066"/>
                </a:solidFill>
                <a:latin typeface="Rockwell" pitchFamily="18" charset="0"/>
              </a:rPr>
              <a:t> APPRENDIMENTO:</a:t>
            </a:r>
          </a:p>
          <a:p>
            <a:pPr lvl="0">
              <a:buFont typeface="Wingdings" pitchFamily="2" charset="2"/>
              <a:buChar char="ü"/>
            </a:pPr>
            <a:r>
              <a:rPr lang="it-IT" dirty="0" smtClean="0"/>
              <a:t>Osservare e interpretare le trasformazioni ambientali naturali in autunno. </a:t>
            </a:r>
          </a:p>
          <a:p>
            <a:pPr lvl="0">
              <a:buFont typeface="Wingdings" pitchFamily="2" charset="2"/>
              <a:buChar char="ü"/>
            </a:pPr>
            <a:r>
              <a:rPr lang="it-IT" dirty="0" smtClean="0"/>
              <a:t>Osservare e prestare attenzione al funzionamento del proprio corpo. </a:t>
            </a:r>
          </a:p>
          <a:p>
            <a:endParaRPr lang="it-IT" b="1" i="1" dirty="0" smtClean="0"/>
          </a:p>
        </p:txBody>
      </p:sp>
      <p:sp>
        <p:nvSpPr>
          <p:cNvPr id="6149" name="CasellaDiTesto 3"/>
          <p:cNvSpPr txBox="1">
            <a:spLocks noChangeArrowheads="1"/>
          </p:cNvSpPr>
          <p:nvPr/>
        </p:nvSpPr>
        <p:spPr bwMode="auto">
          <a:xfrm>
            <a:off x="3347864" y="188640"/>
            <a:ext cx="2087562" cy="369888"/>
          </a:xfrm>
          <a:prstGeom prst="rect">
            <a:avLst/>
          </a:prstGeom>
          <a:noFill/>
          <a:ln w="9525">
            <a:noFill/>
            <a:miter lim="800000"/>
            <a:headEnd/>
            <a:tailEnd/>
          </a:ln>
        </p:spPr>
        <p:txBody>
          <a:bodyPr>
            <a:spAutoFit/>
          </a:bodyPr>
          <a:lstStyle/>
          <a:p>
            <a:pPr algn="ctr"/>
            <a:r>
              <a:rPr lang="it-IT" b="1" dirty="0" smtClean="0">
                <a:solidFill>
                  <a:srgbClr val="FF0066"/>
                </a:solidFill>
                <a:latin typeface="Rockwell" pitchFamily="18" charset="0"/>
              </a:rPr>
              <a:t>SCIENZE</a:t>
            </a:r>
            <a:endParaRPr lang="it-IT" b="1" dirty="0">
              <a:solidFill>
                <a:srgbClr val="FF0066"/>
              </a:solidFill>
              <a:latin typeface="Rockwell"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asellaDiTesto 1"/>
          <p:cNvSpPr txBox="1">
            <a:spLocks noChangeArrowheads="1"/>
          </p:cNvSpPr>
          <p:nvPr/>
        </p:nvSpPr>
        <p:spPr bwMode="auto">
          <a:xfrm>
            <a:off x="3357563" y="214313"/>
            <a:ext cx="2735262" cy="368300"/>
          </a:xfrm>
          <a:prstGeom prst="rect">
            <a:avLst/>
          </a:prstGeom>
          <a:noFill/>
          <a:ln w="9525">
            <a:noFill/>
            <a:miter lim="800000"/>
            <a:headEnd/>
            <a:tailEnd/>
          </a:ln>
        </p:spPr>
        <p:txBody>
          <a:bodyPr>
            <a:spAutoFit/>
          </a:bodyPr>
          <a:lstStyle/>
          <a:p>
            <a:r>
              <a:rPr lang="it-IT" b="1" dirty="0" smtClean="0">
                <a:solidFill>
                  <a:srgbClr val="FF0066"/>
                </a:solidFill>
                <a:latin typeface="Rockwell" pitchFamily="18" charset="0"/>
              </a:rPr>
              <a:t>ITALIANO</a:t>
            </a:r>
            <a:endParaRPr lang="it-IT" b="1" dirty="0">
              <a:solidFill>
                <a:srgbClr val="FF0066"/>
              </a:solidFill>
              <a:latin typeface="Rockwell" pitchFamily="18" charset="0"/>
            </a:endParaRPr>
          </a:p>
        </p:txBody>
      </p:sp>
      <p:sp>
        <p:nvSpPr>
          <p:cNvPr id="7172" name="CasellaDiTesto 2"/>
          <p:cNvSpPr txBox="1">
            <a:spLocks noChangeArrowheads="1"/>
          </p:cNvSpPr>
          <p:nvPr/>
        </p:nvSpPr>
        <p:spPr bwMode="auto">
          <a:xfrm>
            <a:off x="428625" y="642938"/>
            <a:ext cx="8358188" cy="2031325"/>
          </a:xfrm>
          <a:prstGeom prst="rect">
            <a:avLst/>
          </a:prstGeom>
          <a:noFill/>
          <a:ln w="76200">
            <a:solidFill>
              <a:srgbClr val="6600CC"/>
            </a:solidFill>
            <a:miter lim="800000"/>
            <a:headEnd/>
            <a:tailEnd/>
          </a:ln>
        </p:spPr>
        <p:txBody>
          <a:bodyPr>
            <a:spAutoFit/>
          </a:bodyPr>
          <a:lstStyle/>
          <a:p>
            <a:r>
              <a:rPr lang="it-IT" b="1" dirty="0">
                <a:solidFill>
                  <a:srgbClr val="6600CC"/>
                </a:solidFill>
                <a:latin typeface="Rockwell" pitchFamily="18" charset="0"/>
              </a:rPr>
              <a:t>TRAGUARDI PER LO SVILUPPO DELLE COMPETENZE:</a:t>
            </a:r>
          </a:p>
          <a:p>
            <a:pPr lvl="0">
              <a:buFont typeface="Wingdings" pitchFamily="2" charset="2"/>
              <a:buChar char="Ø"/>
            </a:pPr>
            <a:r>
              <a:rPr lang="it-IT" dirty="0" smtClean="0"/>
              <a:t>Legge e comprende testi di vario tipo, ne individua il senso globale e le informazioni principali, utilizzando strategie di lettura adeguate agli scopi. </a:t>
            </a:r>
          </a:p>
          <a:p>
            <a:pPr lvl="0">
              <a:buFont typeface="Wingdings" pitchFamily="2" charset="2"/>
              <a:buChar char="Ø"/>
            </a:pPr>
            <a:r>
              <a:rPr lang="it-IT" dirty="0" smtClean="0"/>
              <a:t>Partecipa a scambi comunicativi rispettando il turno e formulando messaggi chiari e pertinenti, in un registro il più possibile adeguato alla situazione.</a:t>
            </a:r>
          </a:p>
          <a:p>
            <a:pPr lvl="0">
              <a:buFont typeface="Wingdings" pitchFamily="2" charset="2"/>
              <a:buChar char="Ø"/>
            </a:pPr>
            <a:r>
              <a:rPr lang="it-IT" dirty="0" smtClean="0"/>
              <a:t>E’ consapevole che nella comunicazione sono usate varietà diverse di lingua e lingue differenti (plurilinguismo).</a:t>
            </a:r>
            <a:endParaRPr lang="it-IT" dirty="0"/>
          </a:p>
        </p:txBody>
      </p:sp>
      <p:sp>
        <p:nvSpPr>
          <p:cNvPr id="7173" name="CasellaDiTesto 3"/>
          <p:cNvSpPr txBox="1">
            <a:spLocks noChangeArrowheads="1"/>
          </p:cNvSpPr>
          <p:nvPr/>
        </p:nvSpPr>
        <p:spPr bwMode="auto">
          <a:xfrm>
            <a:off x="395536" y="2996952"/>
            <a:ext cx="8429625" cy="2308324"/>
          </a:xfrm>
          <a:prstGeom prst="rect">
            <a:avLst/>
          </a:prstGeom>
          <a:noFill/>
          <a:ln w="76200">
            <a:solidFill>
              <a:srgbClr val="FF0066"/>
            </a:solidFill>
            <a:miter lim="800000"/>
            <a:headEnd/>
            <a:tailEnd/>
          </a:ln>
        </p:spPr>
        <p:txBody>
          <a:bodyPr>
            <a:spAutoFit/>
          </a:bodyPr>
          <a:lstStyle/>
          <a:p>
            <a:r>
              <a:rPr lang="it-IT" b="1" dirty="0">
                <a:solidFill>
                  <a:srgbClr val="FF0066"/>
                </a:solidFill>
                <a:latin typeface="Rockwell" pitchFamily="18" charset="0"/>
              </a:rPr>
              <a:t>OBIETTIVI </a:t>
            </a:r>
            <a:r>
              <a:rPr lang="it-IT" b="1" dirty="0" err="1">
                <a:solidFill>
                  <a:srgbClr val="FF0066"/>
                </a:solidFill>
                <a:latin typeface="Rockwell" pitchFamily="18" charset="0"/>
              </a:rPr>
              <a:t>DI</a:t>
            </a:r>
            <a:r>
              <a:rPr lang="it-IT" b="1" dirty="0">
                <a:solidFill>
                  <a:srgbClr val="FF0066"/>
                </a:solidFill>
                <a:latin typeface="Rockwell" pitchFamily="18" charset="0"/>
              </a:rPr>
              <a:t> APPRENDIMENTO:</a:t>
            </a:r>
          </a:p>
          <a:p>
            <a:pPr lvl="0">
              <a:buFont typeface="Wingdings" pitchFamily="2" charset="2"/>
              <a:buChar char="ü"/>
            </a:pPr>
            <a:r>
              <a:rPr lang="it-IT" dirty="0" smtClean="0"/>
              <a:t>Prendere la parola negli scambi comunicativi per esprimere esigenze, richieste e vissuti personali. </a:t>
            </a:r>
          </a:p>
          <a:p>
            <a:pPr lvl="0">
              <a:buFont typeface="Wingdings" pitchFamily="2" charset="2"/>
              <a:buChar char="ü"/>
            </a:pPr>
            <a:r>
              <a:rPr lang="it-IT" dirty="0" smtClean="0"/>
              <a:t>Leggere semplici testi individuando l'argomento, le informazioni principali e il senso globale</a:t>
            </a:r>
          </a:p>
          <a:p>
            <a:pPr lvl="0">
              <a:buFont typeface="Wingdings" pitchFamily="2" charset="2"/>
              <a:buChar char="ü"/>
            </a:pPr>
            <a:r>
              <a:rPr lang="it-IT" dirty="0" smtClean="0"/>
              <a:t>Scrivere brevi testi. </a:t>
            </a:r>
          </a:p>
          <a:p>
            <a:pPr lvl="0">
              <a:buFont typeface="Wingdings" pitchFamily="2" charset="2"/>
              <a:buChar char="ü"/>
            </a:pPr>
            <a:r>
              <a:rPr lang="it-IT" dirty="0" smtClean="0"/>
              <a:t>Ampliare il patrimonio lessicale attraverso esperienze scolastiche ed extrascolastiche e attività di interazione orale e di lettura.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asellaDiTesto 1"/>
          <p:cNvSpPr txBox="1">
            <a:spLocks noChangeArrowheads="1"/>
          </p:cNvSpPr>
          <p:nvPr/>
        </p:nvSpPr>
        <p:spPr bwMode="auto">
          <a:xfrm>
            <a:off x="3635896" y="188640"/>
            <a:ext cx="2735262" cy="368300"/>
          </a:xfrm>
          <a:prstGeom prst="rect">
            <a:avLst/>
          </a:prstGeom>
          <a:noFill/>
          <a:ln w="9525">
            <a:noFill/>
            <a:miter lim="800000"/>
            <a:headEnd/>
            <a:tailEnd/>
          </a:ln>
        </p:spPr>
        <p:txBody>
          <a:bodyPr>
            <a:spAutoFit/>
          </a:bodyPr>
          <a:lstStyle/>
          <a:p>
            <a:r>
              <a:rPr lang="it-IT" b="1" dirty="0" smtClean="0">
                <a:solidFill>
                  <a:srgbClr val="FF0066"/>
                </a:solidFill>
                <a:latin typeface="Rockwell" pitchFamily="18" charset="0"/>
              </a:rPr>
              <a:t>STORIA</a:t>
            </a:r>
            <a:endParaRPr lang="it-IT" b="1" dirty="0">
              <a:solidFill>
                <a:srgbClr val="FF0066"/>
              </a:solidFill>
              <a:latin typeface="Rockwell" pitchFamily="18" charset="0"/>
            </a:endParaRPr>
          </a:p>
        </p:txBody>
      </p:sp>
      <p:sp>
        <p:nvSpPr>
          <p:cNvPr id="8196" name="CasellaDiTesto 2"/>
          <p:cNvSpPr txBox="1">
            <a:spLocks noChangeArrowheads="1"/>
          </p:cNvSpPr>
          <p:nvPr/>
        </p:nvSpPr>
        <p:spPr bwMode="auto">
          <a:xfrm>
            <a:off x="395536" y="548680"/>
            <a:ext cx="8358188" cy="1200329"/>
          </a:xfrm>
          <a:prstGeom prst="rect">
            <a:avLst/>
          </a:prstGeom>
          <a:noFill/>
          <a:ln w="76200">
            <a:solidFill>
              <a:srgbClr val="6600CC"/>
            </a:solidFill>
            <a:miter lim="800000"/>
            <a:headEnd/>
            <a:tailEnd/>
          </a:ln>
        </p:spPr>
        <p:txBody>
          <a:bodyPr>
            <a:spAutoFit/>
          </a:bodyPr>
          <a:lstStyle/>
          <a:p>
            <a:r>
              <a:rPr lang="it-IT" b="1" dirty="0">
                <a:solidFill>
                  <a:srgbClr val="6600CC"/>
                </a:solidFill>
                <a:latin typeface="Rockwell" pitchFamily="18" charset="0"/>
              </a:rPr>
              <a:t>TRAGUARDI PER LO SVILUPPO DELLE COMPETENZE:</a:t>
            </a:r>
          </a:p>
          <a:p>
            <a:pPr lvl="0">
              <a:buFont typeface="Wingdings" pitchFamily="2" charset="2"/>
              <a:buChar char="Ø"/>
            </a:pPr>
            <a:r>
              <a:rPr lang="it-IT" dirty="0" smtClean="0"/>
              <a:t>Usa la linea del tempo per organizzare informazioni, conoscenze, periodi e individuare successioni, contemporaneità, durate, periodizzazioni. </a:t>
            </a:r>
          </a:p>
          <a:p>
            <a:pPr lvl="0">
              <a:buFont typeface="Wingdings" pitchFamily="2" charset="2"/>
              <a:buChar char="Ø"/>
            </a:pPr>
            <a:r>
              <a:rPr lang="it-IT" dirty="0" smtClean="0"/>
              <a:t>Individua le relazioni tra gruppi umani e contesti spaziali.</a:t>
            </a:r>
          </a:p>
        </p:txBody>
      </p:sp>
      <p:sp>
        <p:nvSpPr>
          <p:cNvPr id="8197" name="CasellaDiTesto 3"/>
          <p:cNvSpPr txBox="1">
            <a:spLocks noChangeArrowheads="1"/>
          </p:cNvSpPr>
          <p:nvPr/>
        </p:nvSpPr>
        <p:spPr bwMode="auto">
          <a:xfrm>
            <a:off x="395536" y="2420888"/>
            <a:ext cx="8424936" cy="1200329"/>
          </a:xfrm>
          <a:prstGeom prst="rect">
            <a:avLst/>
          </a:prstGeom>
          <a:noFill/>
          <a:ln w="76200">
            <a:solidFill>
              <a:srgbClr val="FF0066"/>
            </a:solidFill>
            <a:miter lim="800000"/>
            <a:headEnd/>
            <a:tailEnd/>
          </a:ln>
        </p:spPr>
        <p:txBody>
          <a:bodyPr wrap="square">
            <a:spAutoFit/>
          </a:bodyPr>
          <a:lstStyle/>
          <a:p>
            <a:r>
              <a:rPr lang="it-IT" b="1" dirty="0">
                <a:solidFill>
                  <a:srgbClr val="FF0066"/>
                </a:solidFill>
                <a:latin typeface="Rockwell" pitchFamily="18" charset="0"/>
              </a:rPr>
              <a:t>OBIETTIVI </a:t>
            </a:r>
            <a:r>
              <a:rPr lang="it-IT" b="1" dirty="0" err="1">
                <a:solidFill>
                  <a:srgbClr val="FF0066"/>
                </a:solidFill>
                <a:latin typeface="Rockwell" pitchFamily="18" charset="0"/>
              </a:rPr>
              <a:t>DI</a:t>
            </a:r>
            <a:r>
              <a:rPr lang="it-IT" b="1" dirty="0">
                <a:solidFill>
                  <a:srgbClr val="FF0066"/>
                </a:solidFill>
                <a:latin typeface="Rockwell" pitchFamily="18" charset="0"/>
              </a:rPr>
              <a:t> APPRENDIMENTO:</a:t>
            </a:r>
          </a:p>
          <a:p>
            <a:pPr lvl="0">
              <a:buFont typeface="Wingdings" pitchFamily="2" charset="2"/>
              <a:buChar char="ü"/>
            </a:pPr>
            <a:r>
              <a:rPr lang="it-IT" b="1" dirty="0" smtClean="0"/>
              <a:t>R</a:t>
            </a:r>
            <a:r>
              <a:rPr lang="it-IT" dirty="0" smtClean="0"/>
              <a:t>appresentare graficamente e verbalmente le attività, i fatti vissuti e narrati. </a:t>
            </a:r>
          </a:p>
          <a:p>
            <a:pPr lvl="0">
              <a:buFont typeface="Wingdings" pitchFamily="2" charset="2"/>
              <a:buChar char="ü"/>
            </a:pPr>
            <a:r>
              <a:rPr lang="it-IT" dirty="0" smtClean="0"/>
              <a:t>Riconoscere relazioni di successione e di contemporaneità, durate, periodi, cicli temporali, mutamenti.</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asellaDiTesto 1"/>
          <p:cNvSpPr txBox="1">
            <a:spLocks noChangeArrowheads="1"/>
          </p:cNvSpPr>
          <p:nvPr/>
        </p:nvSpPr>
        <p:spPr bwMode="auto">
          <a:xfrm>
            <a:off x="3635896" y="188640"/>
            <a:ext cx="2735262" cy="368300"/>
          </a:xfrm>
          <a:prstGeom prst="rect">
            <a:avLst/>
          </a:prstGeom>
          <a:noFill/>
          <a:ln w="9525">
            <a:noFill/>
            <a:miter lim="800000"/>
            <a:headEnd/>
            <a:tailEnd/>
          </a:ln>
        </p:spPr>
        <p:txBody>
          <a:bodyPr>
            <a:spAutoFit/>
          </a:bodyPr>
          <a:lstStyle/>
          <a:p>
            <a:r>
              <a:rPr lang="it-IT" b="1" dirty="0" smtClean="0">
                <a:solidFill>
                  <a:srgbClr val="FF0066"/>
                </a:solidFill>
                <a:latin typeface="Rockwell" pitchFamily="18" charset="0"/>
              </a:rPr>
              <a:t>TECNOLOGIA</a:t>
            </a:r>
            <a:endParaRPr lang="it-IT" b="1" dirty="0">
              <a:solidFill>
                <a:srgbClr val="FF0066"/>
              </a:solidFill>
              <a:latin typeface="Rockwell" pitchFamily="18" charset="0"/>
            </a:endParaRPr>
          </a:p>
        </p:txBody>
      </p:sp>
      <p:sp>
        <p:nvSpPr>
          <p:cNvPr id="8196" name="CasellaDiTesto 2"/>
          <p:cNvSpPr txBox="1">
            <a:spLocks noChangeArrowheads="1"/>
          </p:cNvSpPr>
          <p:nvPr/>
        </p:nvSpPr>
        <p:spPr bwMode="auto">
          <a:xfrm>
            <a:off x="395536" y="548680"/>
            <a:ext cx="8358188" cy="1200329"/>
          </a:xfrm>
          <a:prstGeom prst="rect">
            <a:avLst/>
          </a:prstGeom>
          <a:noFill/>
          <a:ln w="76200">
            <a:solidFill>
              <a:srgbClr val="6600CC"/>
            </a:solidFill>
            <a:miter lim="800000"/>
            <a:headEnd/>
            <a:tailEnd/>
          </a:ln>
        </p:spPr>
        <p:txBody>
          <a:bodyPr>
            <a:spAutoFit/>
          </a:bodyPr>
          <a:lstStyle/>
          <a:p>
            <a:r>
              <a:rPr lang="it-IT" b="1" dirty="0">
                <a:solidFill>
                  <a:srgbClr val="6600CC"/>
                </a:solidFill>
                <a:latin typeface="Rockwell" pitchFamily="18" charset="0"/>
              </a:rPr>
              <a:t>TRAGUARDI PER LO SVILUPPO DELLE COMPETENZE:</a:t>
            </a:r>
          </a:p>
          <a:p>
            <a:pPr>
              <a:buFont typeface="Wingdings" pitchFamily="2" charset="2"/>
              <a:buChar char="Ø"/>
            </a:pPr>
            <a:r>
              <a:rPr lang="it-IT" dirty="0" smtClean="0"/>
              <a:t>Produce semplici modelli o rappresentazioni grafiche del proprio operato utilizzando elementi del disegno tecnico o strumenti multimediali. </a:t>
            </a:r>
          </a:p>
          <a:p>
            <a:pPr lvl="0"/>
            <a:endParaRPr lang="it-IT" dirty="0" smtClean="0"/>
          </a:p>
        </p:txBody>
      </p:sp>
      <p:sp>
        <p:nvSpPr>
          <p:cNvPr id="8197" name="CasellaDiTesto 3"/>
          <p:cNvSpPr txBox="1">
            <a:spLocks noChangeArrowheads="1"/>
          </p:cNvSpPr>
          <p:nvPr/>
        </p:nvSpPr>
        <p:spPr bwMode="auto">
          <a:xfrm>
            <a:off x="395536" y="2420888"/>
            <a:ext cx="8424936" cy="923330"/>
          </a:xfrm>
          <a:prstGeom prst="rect">
            <a:avLst/>
          </a:prstGeom>
          <a:noFill/>
          <a:ln w="76200">
            <a:solidFill>
              <a:srgbClr val="FF0066"/>
            </a:solidFill>
            <a:miter lim="800000"/>
            <a:headEnd/>
            <a:tailEnd/>
          </a:ln>
        </p:spPr>
        <p:txBody>
          <a:bodyPr wrap="square">
            <a:spAutoFit/>
          </a:bodyPr>
          <a:lstStyle/>
          <a:p>
            <a:r>
              <a:rPr lang="it-IT" b="1" dirty="0">
                <a:solidFill>
                  <a:srgbClr val="FF0066"/>
                </a:solidFill>
                <a:latin typeface="Rockwell" pitchFamily="18" charset="0"/>
              </a:rPr>
              <a:t>OBIETTIVI </a:t>
            </a:r>
            <a:r>
              <a:rPr lang="it-IT" b="1" dirty="0" err="1">
                <a:solidFill>
                  <a:srgbClr val="FF0066"/>
                </a:solidFill>
                <a:latin typeface="Rockwell" pitchFamily="18" charset="0"/>
              </a:rPr>
              <a:t>DI</a:t>
            </a:r>
            <a:r>
              <a:rPr lang="it-IT" b="1" dirty="0">
                <a:solidFill>
                  <a:srgbClr val="FF0066"/>
                </a:solidFill>
                <a:latin typeface="Rockwell" pitchFamily="18" charset="0"/>
              </a:rPr>
              <a:t> APPRENDIMENTO:</a:t>
            </a:r>
          </a:p>
          <a:p>
            <a:pPr lvl="0">
              <a:buFont typeface="Wingdings" pitchFamily="2" charset="2"/>
              <a:buChar char="ü"/>
            </a:pPr>
            <a:r>
              <a:rPr lang="it-IT" dirty="0" smtClean="0"/>
              <a:t>Realizzare un semplice manufatto, verbalizzando la sequenza delle operazioni.</a:t>
            </a:r>
          </a:p>
          <a:p>
            <a:r>
              <a:rPr lang="it-IT" b="1" dirty="0" smtClean="0"/>
              <a:t> </a:t>
            </a:r>
            <a:endParaRPr lang="it-IT"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asellaDiTesto 1"/>
          <p:cNvSpPr txBox="1">
            <a:spLocks noChangeArrowheads="1"/>
          </p:cNvSpPr>
          <p:nvPr/>
        </p:nvSpPr>
        <p:spPr bwMode="auto">
          <a:xfrm>
            <a:off x="3635896" y="188640"/>
            <a:ext cx="2735262" cy="368300"/>
          </a:xfrm>
          <a:prstGeom prst="rect">
            <a:avLst/>
          </a:prstGeom>
          <a:noFill/>
          <a:ln w="9525">
            <a:noFill/>
            <a:miter lim="800000"/>
            <a:headEnd/>
            <a:tailEnd/>
          </a:ln>
        </p:spPr>
        <p:txBody>
          <a:bodyPr>
            <a:spAutoFit/>
          </a:bodyPr>
          <a:lstStyle/>
          <a:p>
            <a:r>
              <a:rPr lang="it-IT" b="1" dirty="0" smtClean="0">
                <a:solidFill>
                  <a:srgbClr val="FF0066"/>
                </a:solidFill>
                <a:latin typeface="Rockwell" pitchFamily="18" charset="0"/>
              </a:rPr>
              <a:t>INGLESE</a:t>
            </a:r>
            <a:endParaRPr lang="it-IT" b="1" dirty="0">
              <a:solidFill>
                <a:srgbClr val="FF0066"/>
              </a:solidFill>
              <a:latin typeface="Rockwell" pitchFamily="18" charset="0"/>
            </a:endParaRPr>
          </a:p>
        </p:txBody>
      </p:sp>
      <p:sp>
        <p:nvSpPr>
          <p:cNvPr id="8196" name="CasellaDiTesto 2"/>
          <p:cNvSpPr txBox="1">
            <a:spLocks noChangeArrowheads="1"/>
          </p:cNvSpPr>
          <p:nvPr/>
        </p:nvSpPr>
        <p:spPr bwMode="auto">
          <a:xfrm>
            <a:off x="395536" y="548680"/>
            <a:ext cx="8358188" cy="923330"/>
          </a:xfrm>
          <a:prstGeom prst="rect">
            <a:avLst/>
          </a:prstGeom>
          <a:noFill/>
          <a:ln w="76200">
            <a:solidFill>
              <a:srgbClr val="6600CC"/>
            </a:solidFill>
            <a:miter lim="800000"/>
            <a:headEnd/>
            <a:tailEnd/>
          </a:ln>
        </p:spPr>
        <p:txBody>
          <a:bodyPr>
            <a:spAutoFit/>
          </a:bodyPr>
          <a:lstStyle/>
          <a:p>
            <a:r>
              <a:rPr lang="it-IT" b="1" dirty="0">
                <a:solidFill>
                  <a:srgbClr val="6600CC"/>
                </a:solidFill>
                <a:latin typeface="Rockwell" pitchFamily="18" charset="0"/>
              </a:rPr>
              <a:t>TRAGUARDI PER LO SVILUPPO DELLE COMPETENZE:</a:t>
            </a:r>
          </a:p>
          <a:p>
            <a:pPr>
              <a:buFont typeface="Wingdings" pitchFamily="2" charset="2"/>
              <a:buChar char="Ø"/>
            </a:pPr>
            <a:r>
              <a:rPr lang="it-IT" dirty="0" smtClean="0"/>
              <a:t>L’alunno comprende brevi messaggi orali e scritti relativi ad ambiti familiari. </a:t>
            </a:r>
          </a:p>
          <a:p>
            <a:pPr lvl="0"/>
            <a:endParaRPr lang="it-IT" dirty="0" smtClean="0"/>
          </a:p>
        </p:txBody>
      </p:sp>
      <p:sp>
        <p:nvSpPr>
          <p:cNvPr id="8197" name="CasellaDiTesto 3"/>
          <p:cNvSpPr txBox="1">
            <a:spLocks noChangeArrowheads="1"/>
          </p:cNvSpPr>
          <p:nvPr/>
        </p:nvSpPr>
        <p:spPr bwMode="auto">
          <a:xfrm>
            <a:off x="395536" y="2420888"/>
            <a:ext cx="8424936" cy="1477328"/>
          </a:xfrm>
          <a:prstGeom prst="rect">
            <a:avLst/>
          </a:prstGeom>
          <a:noFill/>
          <a:ln w="76200">
            <a:solidFill>
              <a:srgbClr val="FF0066"/>
            </a:solidFill>
            <a:miter lim="800000"/>
            <a:headEnd/>
            <a:tailEnd/>
          </a:ln>
        </p:spPr>
        <p:txBody>
          <a:bodyPr wrap="square">
            <a:spAutoFit/>
          </a:bodyPr>
          <a:lstStyle/>
          <a:p>
            <a:r>
              <a:rPr lang="it-IT" b="1" dirty="0">
                <a:solidFill>
                  <a:srgbClr val="FF0066"/>
                </a:solidFill>
                <a:latin typeface="Rockwell" pitchFamily="18" charset="0"/>
              </a:rPr>
              <a:t>OBIETTIVI </a:t>
            </a:r>
            <a:r>
              <a:rPr lang="it-IT" b="1" dirty="0" err="1">
                <a:solidFill>
                  <a:srgbClr val="FF0066"/>
                </a:solidFill>
                <a:latin typeface="Rockwell" pitchFamily="18" charset="0"/>
              </a:rPr>
              <a:t>DI</a:t>
            </a:r>
            <a:r>
              <a:rPr lang="it-IT" b="1" dirty="0">
                <a:solidFill>
                  <a:srgbClr val="FF0066"/>
                </a:solidFill>
                <a:latin typeface="Rockwell" pitchFamily="18" charset="0"/>
              </a:rPr>
              <a:t> APPRENDIMENTO</a:t>
            </a:r>
            <a:r>
              <a:rPr lang="it-IT" b="1" dirty="0" smtClean="0">
                <a:solidFill>
                  <a:srgbClr val="FF0066"/>
                </a:solidFill>
                <a:latin typeface="Rockwell" pitchFamily="18" charset="0"/>
              </a:rPr>
              <a:t>:</a:t>
            </a:r>
          </a:p>
          <a:p>
            <a:pPr lvl="0">
              <a:buFont typeface="Wingdings" pitchFamily="2" charset="2"/>
              <a:buChar char="ü"/>
            </a:pPr>
            <a:r>
              <a:rPr lang="it-IT" dirty="0" smtClean="0"/>
              <a:t>Comprendere vocaboli  e istruzioni di uso quotidiano, pronunciati chiaramente e lentamente. </a:t>
            </a:r>
          </a:p>
          <a:p>
            <a:pPr lvl="0">
              <a:buFont typeface="Wingdings" pitchFamily="2" charset="2"/>
              <a:buChar char="ü"/>
            </a:pPr>
            <a:r>
              <a:rPr lang="it-IT" dirty="0" smtClean="0"/>
              <a:t>Comprendere vocaboli accompagnati da supporti visivi e sonori già acquisiti a livello orale.</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a">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Cart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a">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2477</TotalTime>
  <Words>2078</Words>
  <Application>Microsoft Office PowerPoint</Application>
  <PresentationFormat>Presentazione su schermo (4:3)</PresentationFormat>
  <Paragraphs>214</Paragraphs>
  <Slides>42</Slides>
  <Notes>1</Notes>
  <HiddenSlides>0</HiddenSlides>
  <MMClips>0</MMClips>
  <ScaleCrop>false</ScaleCrop>
  <HeadingPairs>
    <vt:vector size="4" baseType="variant">
      <vt:variant>
        <vt:lpstr>Tema</vt:lpstr>
      </vt:variant>
      <vt:variant>
        <vt:i4>1</vt:i4>
      </vt:variant>
      <vt:variant>
        <vt:lpstr>Titoli diapositive</vt:lpstr>
      </vt:variant>
      <vt:variant>
        <vt:i4>42</vt:i4>
      </vt:variant>
    </vt:vector>
  </HeadingPairs>
  <TitlesOfParts>
    <vt:vector size="43" baseType="lpstr">
      <vt:lpstr>Carta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dellepiane</dc:creator>
  <cp:lastModifiedBy>Marco</cp:lastModifiedBy>
  <cp:revision>241</cp:revision>
  <dcterms:created xsi:type="dcterms:W3CDTF">2017-05-31T16:02:40Z</dcterms:created>
  <dcterms:modified xsi:type="dcterms:W3CDTF">2021-03-23T15:59:32Z</dcterms:modified>
</cp:coreProperties>
</file>